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7"/>
  </p:notesMasterIdLst>
  <p:sldIdLst>
    <p:sldId id="256" r:id="rId2"/>
    <p:sldId id="682" r:id="rId3"/>
    <p:sldId id="634" r:id="rId4"/>
    <p:sldId id="635" r:id="rId5"/>
    <p:sldId id="636" r:id="rId6"/>
    <p:sldId id="632" r:id="rId7"/>
    <p:sldId id="633" r:id="rId8"/>
    <p:sldId id="627" r:id="rId9"/>
    <p:sldId id="629" r:id="rId10"/>
    <p:sldId id="630" r:id="rId11"/>
    <p:sldId id="628" r:id="rId12"/>
    <p:sldId id="662" r:id="rId13"/>
    <p:sldId id="624" r:id="rId14"/>
    <p:sldId id="663" r:id="rId15"/>
    <p:sldId id="626" r:id="rId16"/>
    <p:sldId id="664" r:id="rId17"/>
    <p:sldId id="657" r:id="rId18"/>
    <p:sldId id="530" r:id="rId19"/>
    <p:sldId id="259" r:id="rId20"/>
    <p:sldId id="260" r:id="rId21"/>
    <p:sldId id="265" r:id="rId22"/>
    <p:sldId id="580" r:id="rId23"/>
    <p:sldId id="285" r:id="rId24"/>
    <p:sldId id="286" r:id="rId25"/>
    <p:sldId id="287" r:id="rId26"/>
    <p:sldId id="588" r:id="rId27"/>
    <p:sldId id="568" r:id="rId28"/>
    <p:sldId id="569" r:id="rId29"/>
    <p:sldId id="571" r:id="rId30"/>
    <p:sldId id="572" r:id="rId31"/>
    <p:sldId id="258" r:id="rId32"/>
    <p:sldId id="582" r:id="rId33"/>
    <p:sldId id="583" r:id="rId34"/>
    <p:sldId id="584" r:id="rId35"/>
    <p:sldId id="263" r:id="rId36"/>
    <p:sldId id="585" r:id="rId37"/>
    <p:sldId id="586" r:id="rId38"/>
    <p:sldId id="587" r:id="rId39"/>
    <p:sldId id="274" r:id="rId40"/>
    <p:sldId id="277" r:id="rId41"/>
    <p:sldId id="280" r:id="rId42"/>
    <p:sldId id="281" r:id="rId43"/>
    <p:sldId id="575" r:id="rId44"/>
    <p:sldId id="576" r:id="rId45"/>
    <p:sldId id="577" r:id="rId46"/>
    <p:sldId id="578" r:id="rId47"/>
    <p:sldId id="579" r:id="rId48"/>
    <p:sldId id="573" r:id="rId49"/>
    <p:sldId id="644" r:id="rId50"/>
    <p:sldId id="261" r:id="rId51"/>
    <p:sldId id="267" r:id="rId52"/>
    <p:sldId id="610" r:id="rId53"/>
    <p:sldId id="611" r:id="rId54"/>
    <p:sldId id="612" r:id="rId55"/>
    <p:sldId id="613" r:id="rId56"/>
    <p:sldId id="614" r:id="rId57"/>
    <p:sldId id="619" r:id="rId58"/>
    <p:sldId id="620" r:id="rId59"/>
    <p:sldId id="284" r:id="rId60"/>
    <p:sldId id="621" r:id="rId61"/>
    <p:sldId id="623" r:id="rId62"/>
    <p:sldId id="288" r:id="rId63"/>
    <p:sldId id="290" r:id="rId64"/>
    <p:sldId id="609" r:id="rId65"/>
    <p:sldId id="625" r:id="rId66"/>
    <p:sldId id="645" r:id="rId67"/>
    <p:sldId id="262" r:id="rId68"/>
    <p:sldId id="268" r:id="rId69"/>
    <p:sldId id="646" r:id="rId70"/>
    <p:sldId id="264" r:id="rId71"/>
    <p:sldId id="270" r:id="rId72"/>
    <p:sldId id="673" r:id="rId73"/>
    <p:sldId id="676" r:id="rId74"/>
    <p:sldId id="674" r:id="rId75"/>
    <p:sldId id="675" r:id="rId76"/>
    <p:sldId id="306" r:id="rId77"/>
    <p:sldId id="320" r:id="rId78"/>
    <p:sldId id="321" r:id="rId79"/>
    <p:sldId id="322" r:id="rId80"/>
    <p:sldId id="323" r:id="rId81"/>
    <p:sldId id="335" r:id="rId82"/>
    <p:sldId id="344" r:id="rId83"/>
    <p:sldId id="345" r:id="rId84"/>
    <p:sldId id="346" r:id="rId85"/>
    <p:sldId id="347" r:id="rId86"/>
    <p:sldId id="492" r:id="rId87"/>
    <p:sldId id="658" r:id="rId88"/>
    <p:sldId id="659" r:id="rId89"/>
    <p:sldId id="660" r:id="rId90"/>
    <p:sldId id="570" r:id="rId91"/>
    <p:sldId id="661" r:id="rId92"/>
    <p:sldId id="392" r:id="rId93"/>
    <p:sldId id="393" r:id="rId94"/>
    <p:sldId id="394" r:id="rId95"/>
    <p:sldId id="395" r:id="rId96"/>
    <p:sldId id="396" r:id="rId97"/>
    <p:sldId id="399" r:id="rId98"/>
    <p:sldId id="400" r:id="rId99"/>
    <p:sldId id="401" r:id="rId100"/>
    <p:sldId id="403" r:id="rId101"/>
    <p:sldId id="404" r:id="rId102"/>
    <p:sldId id="405" r:id="rId103"/>
    <p:sldId id="407" r:id="rId104"/>
    <p:sldId id="416" r:id="rId105"/>
    <p:sldId id="421" r:id="rId106"/>
    <p:sldId id="428" r:id="rId107"/>
    <p:sldId id="430" r:id="rId108"/>
    <p:sldId id="431" r:id="rId109"/>
    <p:sldId id="432" r:id="rId110"/>
    <p:sldId id="433" r:id="rId111"/>
    <p:sldId id="434" r:id="rId112"/>
    <p:sldId id="435" r:id="rId113"/>
    <p:sldId id="436" r:id="rId114"/>
    <p:sldId id="437" r:id="rId115"/>
    <p:sldId id="438" r:id="rId116"/>
    <p:sldId id="531" r:id="rId117"/>
    <p:sldId id="439" r:id="rId118"/>
    <p:sldId id="440" r:id="rId119"/>
    <p:sldId id="445" r:id="rId120"/>
    <p:sldId id="446" r:id="rId121"/>
    <p:sldId id="447" r:id="rId122"/>
    <p:sldId id="448" r:id="rId123"/>
    <p:sldId id="449" r:id="rId124"/>
    <p:sldId id="450" r:id="rId125"/>
    <p:sldId id="451" r:id="rId126"/>
    <p:sldId id="452" r:id="rId127"/>
    <p:sldId id="453" r:id="rId128"/>
    <p:sldId id="459" r:id="rId129"/>
    <p:sldId id="460" r:id="rId130"/>
    <p:sldId id="461" r:id="rId131"/>
    <p:sldId id="537" r:id="rId132"/>
    <p:sldId id="647" r:id="rId133"/>
    <p:sldId id="648" r:id="rId134"/>
    <p:sldId id="269" r:id="rId135"/>
    <p:sldId id="649" r:id="rId136"/>
    <p:sldId id="271" r:id="rId137"/>
    <p:sldId id="650" r:id="rId138"/>
    <p:sldId id="276" r:id="rId139"/>
    <p:sldId id="651" r:id="rId140"/>
    <p:sldId id="278" r:id="rId141"/>
    <p:sldId id="279" r:id="rId142"/>
    <p:sldId id="652" r:id="rId143"/>
    <p:sldId id="653" r:id="rId144"/>
    <p:sldId id="283" r:id="rId145"/>
    <p:sldId id="282" r:id="rId146"/>
    <p:sldId id="654" r:id="rId147"/>
    <p:sldId id="655" r:id="rId148"/>
    <p:sldId id="656" r:id="rId149"/>
    <p:sldId id="542" r:id="rId150"/>
    <p:sldId id="543" r:id="rId151"/>
    <p:sldId id="545" r:id="rId152"/>
    <p:sldId id="546" r:id="rId153"/>
    <p:sldId id="547" r:id="rId154"/>
    <p:sldId id="548" r:id="rId155"/>
    <p:sldId id="553" r:id="rId156"/>
    <p:sldId id="554" r:id="rId157"/>
    <p:sldId id="670" r:id="rId158"/>
    <p:sldId id="671" r:id="rId159"/>
    <p:sldId id="669" r:id="rId160"/>
    <p:sldId id="672" r:id="rId161"/>
    <p:sldId id="668" r:id="rId162"/>
    <p:sldId id="367" r:id="rId163"/>
    <p:sldId id="601" r:id="rId164"/>
    <p:sldId id="677" r:id="rId165"/>
    <p:sldId id="616" r:id="rId166"/>
    <p:sldId id="617" r:id="rId167"/>
    <p:sldId id="678" r:id="rId168"/>
    <p:sldId id="679" r:id="rId169"/>
    <p:sldId id="680" r:id="rId170"/>
    <p:sldId id="272" r:id="rId171"/>
    <p:sldId id="309" r:id="rId172"/>
    <p:sldId id="291" r:id="rId173"/>
    <p:sldId id="681" r:id="rId174"/>
    <p:sldId id="643" r:id="rId175"/>
    <p:sldId id="515"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image" Target="../media/image1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5E9429-BF13-4E66-B8D9-B5B039CF4559}" type="datetimeFigureOut">
              <a:rPr lang="en-US" smtClean="0"/>
              <a:t>11/28/2021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2329A2-0457-42CB-AE7B-1552463A3C80}" type="slidenum">
              <a:rPr lang="en-US" smtClean="0"/>
              <a:t>‹#›</a:t>
            </a:fld>
            <a:endParaRPr lang="en-US"/>
          </a:p>
        </p:txBody>
      </p:sp>
    </p:spTree>
    <p:extLst>
      <p:ext uri="{BB962C8B-B14F-4D97-AF65-F5344CB8AC3E}">
        <p14:creationId xmlns:p14="http://schemas.microsoft.com/office/powerpoint/2010/main" val="390563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329A2-0457-42CB-AE7B-1552463A3C80}" type="slidenum">
              <a:rPr lang="en-US" smtClean="0"/>
              <a:t>18</a:t>
            </a:fld>
            <a:endParaRPr lang="en-US"/>
          </a:p>
        </p:txBody>
      </p:sp>
    </p:spTree>
    <p:extLst>
      <p:ext uri="{BB962C8B-B14F-4D97-AF65-F5344CB8AC3E}">
        <p14:creationId xmlns:p14="http://schemas.microsoft.com/office/powerpoint/2010/main" val="113987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33AC87-4423-4AC2-825C-7682C7A76E05}" type="slidenum">
              <a:rPr lang="en-US" smtClean="0"/>
              <a:t>65</a:t>
            </a:fld>
            <a:endParaRPr lang="en-US"/>
          </a:p>
        </p:txBody>
      </p:sp>
    </p:spTree>
    <p:extLst>
      <p:ext uri="{BB962C8B-B14F-4D97-AF65-F5344CB8AC3E}">
        <p14:creationId xmlns:p14="http://schemas.microsoft.com/office/powerpoint/2010/main" val="346630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2329A2-0457-42CB-AE7B-1552463A3C80}" type="slidenum">
              <a:rPr lang="en-US" smtClean="0"/>
              <a:t>76</a:t>
            </a:fld>
            <a:endParaRPr lang="en-US"/>
          </a:p>
        </p:txBody>
      </p:sp>
    </p:spTree>
    <p:extLst>
      <p:ext uri="{BB962C8B-B14F-4D97-AF65-F5344CB8AC3E}">
        <p14:creationId xmlns:p14="http://schemas.microsoft.com/office/powerpoint/2010/main" val="3929285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a:noFill/>
        </p:spPr>
        <p:txBody>
          <a:bodyPr/>
          <a:lstStyle/>
          <a:p>
            <a:pPr eaLnBrk="1" hangingPunct="1">
              <a:spcBef>
                <a:spcPct val="0"/>
              </a:spcBef>
            </a:pPr>
            <a:r>
              <a:rPr lang="en-US">
                <a:cs typeface="Arial" pitchFamily="34" charset="0"/>
              </a:rPr>
              <a:t>Erection of Precast Plank</a:t>
            </a:r>
          </a:p>
          <a:p>
            <a:pPr eaLnBrk="1" hangingPunct="1">
              <a:spcBef>
                <a:spcPct val="0"/>
              </a:spcBef>
            </a:pPr>
            <a:endParaRPr lang="en-US">
              <a:cs typeface="Arial" pitchFamily="34" charset="0"/>
            </a:endParaRPr>
          </a:p>
        </p:txBody>
      </p:sp>
      <p:sp>
        <p:nvSpPr>
          <p:cNvPr id="83972" name="Slide Number Placeholder 3"/>
          <p:cNvSpPr>
            <a:spLocks noGrp="1"/>
          </p:cNvSpPr>
          <p:nvPr>
            <p:ph type="sldNum" sz="quarter" idx="5"/>
          </p:nvPr>
        </p:nvSpPr>
        <p:spPr>
          <a:noFill/>
        </p:spPr>
        <p:txBody>
          <a:bodyPr/>
          <a:lstStyle>
            <a:lvl1pPr defTabSz="914485" eaLnBrk="0" hangingPunct="0">
              <a:defRPr>
                <a:solidFill>
                  <a:schemeClr val="tx1"/>
                </a:solidFill>
                <a:latin typeface="Verdana" pitchFamily="34" charset="0"/>
                <a:cs typeface="Arial" pitchFamily="34" charset="0"/>
              </a:defRPr>
            </a:lvl1pPr>
            <a:lvl2pPr marL="702756" indent="-270291" defTabSz="914485" eaLnBrk="0" hangingPunct="0">
              <a:defRPr>
                <a:solidFill>
                  <a:schemeClr val="tx1"/>
                </a:solidFill>
                <a:latin typeface="Verdana" pitchFamily="34" charset="0"/>
                <a:cs typeface="Arial" pitchFamily="34" charset="0"/>
              </a:defRPr>
            </a:lvl2pPr>
            <a:lvl3pPr marL="1081164" indent="-216233" defTabSz="914485" eaLnBrk="0" hangingPunct="0">
              <a:defRPr>
                <a:solidFill>
                  <a:schemeClr val="tx1"/>
                </a:solidFill>
                <a:latin typeface="Verdana" pitchFamily="34" charset="0"/>
                <a:cs typeface="Arial" pitchFamily="34" charset="0"/>
              </a:defRPr>
            </a:lvl3pPr>
            <a:lvl4pPr marL="1513629" indent="-216233" defTabSz="914485" eaLnBrk="0" hangingPunct="0">
              <a:defRPr>
                <a:solidFill>
                  <a:schemeClr val="tx1"/>
                </a:solidFill>
                <a:latin typeface="Verdana" pitchFamily="34" charset="0"/>
                <a:cs typeface="Arial" pitchFamily="34" charset="0"/>
              </a:defRPr>
            </a:lvl4pPr>
            <a:lvl5pPr marL="1946095" indent="-216233" defTabSz="914485" eaLnBrk="0" hangingPunct="0">
              <a:defRPr>
                <a:solidFill>
                  <a:schemeClr val="tx1"/>
                </a:solidFill>
                <a:latin typeface="Verdana" pitchFamily="34" charset="0"/>
                <a:cs typeface="Arial" pitchFamily="34" charset="0"/>
              </a:defRPr>
            </a:lvl5pPr>
            <a:lvl6pPr marL="2378560" indent="-216233" defTabSz="914485" eaLnBrk="0" fontAlgn="base" hangingPunct="0">
              <a:spcBef>
                <a:spcPct val="0"/>
              </a:spcBef>
              <a:spcAft>
                <a:spcPct val="0"/>
              </a:spcAft>
              <a:defRPr>
                <a:solidFill>
                  <a:schemeClr val="tx1"/>
                </a:solidFill>
                <a:latin typeface="Verdana" pitchFamily="34" charset="0"/>
                <a:cs typeface="Arial" pitchFamily="34" charset="0"/>
              </a:defRPr>
            </a:lvl6pPr>
            <a:lvl7pPr marL="2811026" indent="-216233" defTabSz="914485" eaLnBrk="0" fontAlgn="base" hangingPunct="0">
              <a:spcBef>
                <a:spcPct val="0"/>
              </a:spcBef>
              <a:spcAft>
                <a:spcPct val="0"/>
              </a:spcAft>
              <a:defRPr>
                <a:solidFill>
                  <a:schemeClr val="tx1"/>
                </a:solidFill>
                <a:latin typeface="Verdana" pitchFamily="34" charset="0"/>
                <a:cs typeface="Arial" pitchFamily="34" charset="0"/>
              </a:defRPr>
            </a:lvl7pPr>
            <a:lvl8pPr marL="3243491" indent="-216233" defTabSz="914485" eaLnBrk="0" fontAlgn="base" hangingPunct="0">
              <a:spcBef>
                <a:spcPct val="0"/>
              </a:spcBef>
              <a:spcAft>
                <a:spcPct val="0"/>
              </a:spcAft>
              <a:defRPr>
                <a:solidFill>
                  <a:schemeClr val="tx1"/>
                </a:solidFill>
                <a:latin typeface="Verdana" pitchFamily="34" charset="0"/>
                <a:cs typeface="Arial" pitchFamily="34" charset="0"/>
              </a:defRPr>
            </a:lvl8pPr>
            <a:lvl9pPr marL="3675957" indent="-216233" defTabSz="914485" eaLnBrk="0" fontAlgn="base" hangingPunct="0">
              <a:spcBef>
                <a:spcPct val="0"/>
              </a:spcBef>
              <a:spcAft>
                <a:spcPct val="0"/>
              </a:spcAft>
              <a:defRPr>
                <a:solidFill>
                  <a:schemeClr val="tx1"/>
                </a:solidFill>
                <a:latin typeface="Verdana" pitchFamily="34" charset="0"/>
                <a:cs typeface="Arial" pitchFamily="34" charset="0"/>
              </a:defRPr>
            </a:lvl9pPr>
          </a:lstStyle>
          <a:p>
            <a:pPr eaLnBrk="1" hangingPunct="1"/>
            <a:fld id="{E33C7984-F856-4550-822D-CD3757906A59}" type="slidenum">
              <a:rPr lang="en-US" smtClean="0">
                <a:latin typeface="Calibri" pitchFamily="34" charset="0"/>
              </a:rPr>
              <a:pPr eaLnBrk="1" hangingPunct="1"/>
              <a:t>113</a:t>
            </a:fld>
            <a:endParaRPr lang="en-US">
              <a:latin typeface="Calibri" pitchFamily="34" charset="0"/>
            </a:endParaRPr>
          </a:p>
        </p:txBody>
      </p:sp>
    </p:spTree>
    <p:extLst>
      <p:ext uri="{BB962C8B-B14F-4D97-AF65-F5344CB8AC3E}">
        <p14:creationId xmlns:p14="http://schemas.microsoft.com/office/powerpoint/2010/main" val="17507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812D63-CAA0-4886-A7A4-F991CD15F13A}"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a:t>
            </a:fld>
            <a:endParaRPr lang="en-US"/>
          </a:p>
        </p:txBody>
      </p:sp>
    </p:spTree>
    <p:extLst>
      <p:ext uri="{BB962C8B-B14F-4D97-AF65-F5344CB8AC3E}">
        <p14:creationId xmlns:p14="http://schemas.microsoft.com/office/powerpoint/2010/main" val="363962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50DC8-DF30-44C6-AAA2-BE21103B22B6}"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a:t>
            </a:fld>
            <a:endParaRPr lang="en-US"/>
          </a:p>
        </p:txBody>
      </p:sp>
    </p:spTree>
    <p:extLst>
      <p:ext uri="{BB962C8B-B14F-4D97-AF65-F5344CB8AC3E}">
        <p14:creationId xmlns:p14="http://schemas.microsoft.com/office/powerpoint/2010/main" val="2681829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54A3C5-0272-4F2E-A131-0271706E5DFB}"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a:t>
            </a:fld>
            <a:endParaRPr lang="en-US"/>
          </a:p>
        </p:txBody>
      </p:sp>
    </p:spTree>
    <p:extLst>
      <p:ext uri="{BB962C8B-B14F-4D97-AF65-F5344CB8AC3E}">
        <p14:creationId xmlns:p14="http://schemas.microsoft.com/office/powerpoint/2010/main" val="86896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904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417" y="1628776"/>
            <a:ext cx="10943167" cy="1439863"/>
          </a:xfrm>
        </p:spPr>
        <p:txBody>
          <a:bodyPr anchor="b" anchorCtr="0"/>
          <a:lstStyle>
            <a:lvl1pPr algn="ctr">
              <a:lnSpc>
                <a:spcPts val="5000"/>
              </a:lnSpc>
              <a:defRPr sz="5000" b="0" cap="all">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a:xfrm>
            <a:off x="1103446" y="6309320"/>
            <a:ext cx="1632181" cy="215900"/>
          </a:xfrm>
          <a:prstGeom prst="rect">
            <a:avLst/>
          </a:prstGeom>
        </p:spPr>
        <p:txBody>
          <a:bodyPr/>
          <a:lstStyle/>
          <a:p>
            <a:r>
              <a:rPr lang="en-US" dirty="0"/>
              <a:t>Jan 12, 2015</a:t>
            </a:r>
          </a:p>
        </p:txBody>
      </p:sp>
      <p:sp>
        <p:nvSpPr>
          <p:cNvPr id="5" name="Footer Placeholder 4"/>
          <p:cNvSpPr>
            <a:spLocks noGrp="1"/>
          </p:cNvSpPr>
          <p:nvPr>
            <p:ph type="ftr" sz="quarter" idx="11"/>
          </p:nvPr>
        </p:nvSpPr>
        <p:spPr>
          <a:xfrm>
            <a:off x="2735627" y="6309321"/>
            <a:ext cx="4800533" cy="215900"/>
          </a:xfrm>
          <a:prstGeom prst="rect">
            <a:avLst/>
          </a:prstGeom>
        </p:spPr>
        <p:txBody>
          <a:bodyPr/>
          <a:lstStyle/>
          <a:p>
            <a:pPr>
              <a:defRPr/>
            </a:pPr>
            <a:r>
              <a:rPr lang="en-US" dirty="0"/>
              <a:t>Alternative way of Construction</a:t>
            </a:r>
          </a:p>
        </p:txBody>
      </p:sp>
      <p:sp>
        <p:nvSpPr>
          <p:cNvPr id="6" name="Slide Number Placeholder 5"/>
          <p:cNvSpPr>
            <a:spLocks noGrp="1"/>
          </p:cNvSpPr>
          <p:nvPr>
            <p:ph type="sldNum" sz="quarter" idx="12"/>
          </p:nvPr>
        </p:nvSpPr>
        <p:spPr>
          <a:xfrm>
            <a:off x="624418" y="6309321"/>
            <a:ext cx="479028" cy="215900"/>
          </a:xfrm>
          <a:prstGeom prst="rect">
            <a:avLst/>
          </a:prstGeom>
        </p:spPr>
        <p:txBody>
          <a:bodyPr/>
          <a:lstStyle/>
          <a:p>
            <a:fld id="{18F57A71-91D3-4A55-B057-23E719EBC73D}" type="slidenum">
              <a:rPr lang="en-US" noProof="0" smtClean="0"/>
              <a:pPr/>
              <a:t>‹#›</a:t>
            </a:fld>
            <a:endParaRPr lang="en-US" noProof="0" dirty="0"/>
          </a:p>
        </p:txBody>
      </p:sp>
    </p:spTree>
    <p:extLst>
      <p:ext uri="{BB962C8B-B14F-4D97-AF65-F5344CB8AC3E}">
        <p14:creationId xmlns:p14="http://schemas.microsoft.com/office/powerpoint/2010/main" val="299058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a:t>
            </a:fld>
            <a:endParaRPr lang="en-US"/>
          </a:p>
        </p:txBody>
      </p:sp>
    </p:spTree>
    <p:extLst>
      <p:ext uri="{BB962C8B-B14F-4D97-AF65-F5344CB8AC3E}">
        <p14:creationId xmlns:p14="http://schemas.microsoft.com/office/powerpoint/2010/main" val="48779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6A9334-50B8-4DDB-8424-AA78A141F7FD}"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a:t>
            </a:fld>
            <a:endParaRPr lang="en-US"/>
          </a:p>
        </p:txBody>
      </p:sp>
    </p:spTree>
    <p:extLst>
      <p:ext uri="{BB962C8B-B14F-4D97-AF65-F5344CB8AC3E}">
        <p14:creationId xmlns:p14="http://schemas.microsoft.com/office/powerpoint/2010/main" val="149531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440593-8A72-4F1D-A714-5F4A3C231926}" type="datetime1">
              <a:rPr lang="en-US" smtClean="0"/>
              <a:t>11/28/2021</a:t>
            </a:fld>
            <a:endParaRPr lang="en-US"/>
          </a:p>
        </p:txBody>
      </p:sp>
      <p:sp>
        <p:nvSpPr>
          <p:cNvPr id="6" name="Footer Placeholder 5"/>
          <p:cNvSpPr>
            <a:spLocks noGrp="1"/>
          </p:cNvSpPr>
          <p:nvPr>
            <p:ph type="ftr" sz="quarter" idx="11"/>
          </p:nvPr>
        </p:nvSpPr>
        <p:spPr/>
        <p:txBody>
          <a:bodyPr/>
          <a:lstStyle/>
          <a:p>
            <a:r>
              <a:rPr lang="en-US"/>
              <a:t>METEY ENGINEERING AND CONSULTANCY PVT LTD</a:t>
            </a:r>
          </a:p>
        </p:txBody>
      </p:sp>
      <p:sp>
        <p:nvSpPr>
          <p:cNvPr id="7" name="Slide Number Placeholder 6"/>
          <p:cNvSpPr>
            <a:spLocks noGrp="1"/>
          </p:cNvSpPr>
          <p:nvPr>
            <p:ph type="sldNum" sz="quarter" idx="12"/>
          </p:nvPr>
        </p:nvSpPr>
        <p:spPr/>
        <p:txBody>
          <a:bodyPr/>
          <a:lstStyle/>
          <a:p>
            <a:fld id="{DDC06A91-B13A-404D-A1B7-E4B568BA2786}" type="slidenum">
              <a:rPr lang="en-US" smtClean="0"/>
              <a:t>‹#›</a:t>
            </a:fld>
            <a:endParaRPr lang="en-US"/>
          </a:p>
        </p:txBody>
      </p:sp>
    </p:spTree>
    <p:extLst>
      <p:ext uri="{BB962C8B-B14F-4D97-AF65-F5344CB8AC3E}">
        <p14:creationId xmlns:p14="http://schemas.microsoft.com/office/powerpoint/2010/main" val="200436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1FDB04-BEB5-438D-AC1B-FB577AAB208A}" type="datetime1">
              <a:rPr lang="en-US" smtClean="0"/>
              <a:t>11/28/2021</a:t>
            </a:fld>
            <a:endParaRPr lang="en-US"/>
          </a:p>
        </p:txBody>
      </p:sp>
      <p:sp>
        <p:nvSpPr>
          <p:cNvPr id="8" name="Footer Placeholder 7"/>
          <p:cNvSpPr>
            <a:spLocks noGrp="1"/>
          </p:cNvSpPr>
          <p:nvPr>
            <p:ph type="ftr" sz="quarter" idx="11"/>
          </p:nvPr>
        </p:nvSpPr>
        <p:spPr/>
        <p:txBody>
          <a:bodyPr/>
          <a:lstStyle/>
          <a:p>
            <a:r>
              <a:rPr lang="en-US"/>
              <a:t>METEY ENGINEERING AND CONSULTANCY PVT LTD</a:t>
            </a:r>
          </a:p>
        </p:txBody>
      </p:sp>
      <p:sp>
        <p:nvSpPr>
          <p:cNvPr id="9" name="Slide Number Placeholder 8"/>
          <p:cNvSpPr>
            <a:spLocks noGrp="1"/>
          </p:cNvSpPr>
          <p:nvPr>
            <p:ph type="sldNum" sz="quarter" idx="12"/>
          </p:nvPr>
        </p:nvSpPr>
        <p:spPr/>
        <p:txBody>
          <a:bodyPr/>
          <a:lstStyle/>
          <a:p>
            <a:fld id="{DDC06A91-B13A-404D-A1B7-E4B568BA2786}" type="slidenum">
              <a:rPr lang="en-US" smtClean="0"/>
              <a:t>‹#›</a:t>
            </a:fld>
            <a:endParaRPr lang="en-US"/>
          </a:p>
        </p:txBody>
      </p:sp>
    </p:spTree>
    <p:extLst>
      <p:ext uri="{BB962C8B-B14F-4D97-AF65-F5344CB8AC3E}">
        <p14:creationId xmlns:p14="http://schemas.microsoft.com/office/powerpoint/2010/main" val="140270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58FB11-2EFC-49F9-B4B2-EC1851A4FA75}"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a:t>
            </a:fld>
            <a:endParaRPr lang="en-US"/>
          </a:p>
        </p:txBody>
      </p:sp>
    </p:spTree>
    <p:extLst>
      <p:ext uri="{BB962C8B-B14F-4D97-AF65-F5344CB8AC3E}">
        <p14:creationId xmlns:p14="http://schemas.microsoft.com/office/powerpoint/2010/main" val="320442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1D9DC-EAB2-4C60-990F-FB4B44659139}" type="datetime1">
              <a:rPr lang="en-US" smtClean="0"/>
              <a:t>11/28/2021</a:t>
            </a:fld>
            <a:endParaRPr lang="en-US"/>
          </a:p>
        </p:txBody>
      </p:sp>
      <p:sp>
        <p:nvSpPr>
          <p:cNvPr id="3" name="Footer Placeholder 2"/>
          <p:cNvSpPr>
            <a:spLocks noGrp="1"/>
          </p:cNvSpPr>
          <p:nvPr>
            <p:ph type="ftr" sz="quarter" idx="11"/>
          </p:nvPr>
        </p:nvSpPr>
        <p:spPr/>
        <p:txBody>
          <a:bodyPr/>
          <a:lstStyle/>
          <a:p>
            <a:r>
              <a:rPr lang="en-US"/>
              <a:t>METEY ENGINEERING AND CONSULTANCY PVT LTD</a:t>
            </a:r>
          </a:p>
        </p:txBody>
      </p:sp>
      <p:sp>
        <p:nvSpPr>
          <p:cNvPr id="4" name="Slide Number Placeholder 3"/>
          <p:cNvSpPr>
            <a:spLocks noGrp="1"/>
          </p:cNvSpPr>
          <p:nvPr>
            <p:ph type="sldNum" sz="quarter" idx="12"/>
          </p:nvPr>
        </p:nvSpPr>
        <p:spPr/>
        <p:txBody>
          <a:bodyPr/>
          <a:lstStyle/>
          <a:p>
            <a:fld id="{DDC06A91-B13A-404D-A1B7-E4B568BA2786}" type="slidenum">
              <a:rPr lang="en-US" smtClean="0"/>
              <a:t>‹#›</a:t>
            </a:fld>
            <a:endParaRPr lang="en-US"/>
          </a:p>
        </p:txBody>
      </p:sp>
    </p:spTree>
    <p:extLst>
      <p:ext uri="{BB962C8B-B14F-4D97-AF65-F5344CB8AC3E}">
        <p14:creationId xmlns:p14="http://schemas.microsoft.com/office/powerpoint/2010/main" val="2681890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E98212-764D-459B-9F2A-D730454B074D}" type="datetime1">
              <a:rPr lang="en-US" smtClean="0"/>
              <a:t>11/28/2021</a:t>
            </a:fld>
            <a:endParaRPr lang="en-US"/>
          </a:p>
        </p:txBody>
      </p:sp>
      <p:sp>
        <p:nvSpPr>
          <p:cNvPr id="6" name="Footer Placeholder 5"/>
          <p:cNvSpPr>
            <a:spLocks noGrp="1"/>
          </p:cNvSpPr>
          <p:nvPr>
            <p:ph type="ftr" sz="quarter" idx="11"/>
          </p:nvPr>
        </p:nvSpPr>
        <p:spPr/>
        <p:txBody>
          <a:bodyPr/>
          <a:lstStyle/>
          <a:p>
            <a:r>
              <a:rPr lang="en-US"/>
              <a:t>METEY ENGINEERING AND CONSULTANCY PVT LTD</a:t>
            </a:r>
          </a:p>
        </p:txBody>
      </p:sp>
      <p:sp>
        <p:nvSpPr>
          <p:cNvPr id="7" name="Slide Number Placeholder 6"/>
          <p:cNvSpPr>
            <a:spLocks noGrp="1"/>
          </p:cNvSpPr>
          <p:nvPr>
            <p:ph type="sldNum" sz="quarter" idx="12"/>
          </p:nvPr>
        </p:nvSpPr>
        <p:spPr/>
        <p:txBody>
          <a:bodyPr/>
          <a:lstStyle/>
          <a:p>
            <a:fld id="{DDC06A91-B13A-404D-A1B7-E4B568BA2786}" type="slidenum">
              <a:rPr lang="en-US" smtClean="0"/>
              <a:t>‹#›</a:t>
            </a:fld>
            <a:endParaRPr lang="en-US"/>
          </a:p>
        </p:txBody>
      </p:sp>
    </p:spTree>
    <p:extLst>
      <p:ext uri="{BB962C8B-B14F-4D97-AF65-F5344CB8AC3E}">
        <p14:creationId xmlns:p14="http://schemas.microsoft.com/office/powerpoint/2010/main" val="107889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1F9C0-9347-488E-8D16-56B3D305F576}" type="datetime1">
              <a:rPr lang="en-US" smtClean="0"/>
              <a:t>11/28/2021</a:t>
            </a:fld>
            <a:endParaRPr lang="en-US"/>
          </a:p>
        </p:txBody>
      </p:sp>
      <p:sp>
        <p:nvSpPr>
          <p:cNvPr id="6" name="Footer Placeholder 5"/>
          <p:cNvSpPr>
            <a:spLocks noGrp="1"/>
          </p:cNvSpPr>
          <p:nvPr>
            <p:ph type="ftr" sz="quarter" idx="11"/>
          </p:nvPr>
        </p:nvSpPr>
        <p:spPr/>
        <p:txBody>
          <a:bodyPr/>
          <a:lstStyle/>
          <a:p>
            <a:r>
              <a:rPr lang="en-US"/>
              <a:t>METEY ENGINEERING AND CONSULTANCY PVT LTD</a:t>
            </a:r>
          </a:p>
        </p:txBody>
      </p:sp>
      <p:sp>
        <p:nvSpPr>
          <p:cNvPr id="7" name="Slide Number Placeholder 6"/>
          <p:cNvSpPr>
            <a:spLocks noGrp="1"/>
          </p:cNvSpPr>
          <p:nvPr>
            <p:ph type="sldNum" sz="quarter" idx="12"/>
          </p:nvPr>
        </p:nvSpPr>
        <p:spPr/>
        <p:txBody>
          <a:bodyPr/>
          <a:lstStyle/>
          <a:p>
            <a:fld id="{DDC06A91-B13A-404D-A1B7-E4B568BA2786}" type="slidenum">
              <a:rPr lang="en-US" smtClean="0"/>
              <a:t>‹#›</a:t>
            </a:fld>
            <a:endParaRPr lang="en-US"/>
          </a:p>
        </p:txBody>
      </p:sp>
    </p:spTree>
    <p:extLst>
      <p:ext uri="{BB962C8B-B14F-4D97-AF65-F5344CB8AC3E}">
        <p14:creationId xmlns:p14="http://schemas.microsoft.com/office/powerpoint/2010/main" val="56004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ED7EA-D427-47A1-96D9-8B64B8100D4E}" type="datetime1">
              <a:rPr lang="en-US" smtClean="0"/>
              <a:t>11/28/2021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METEY ENGINEERING AND CONSULTANCY PVT LTD</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06A91-B13A-404D-A1B7-E4B568BA2786}" type="slidenum">
              <a:rPr lang="en-US" smtClean="0"/>
              <a:t>‹#›</a:t>
            </a:fld>
            <a:endParaRPr lang="en-US"/>
          </a:p>
        </p:txBody>
      </p:sp>
    </p:spTree>
    <p:extLst>
      <p:ext uri="{BB962C8B-B14F-4D97-AF65-F5344CB8AC3E}">
        <p14:creationId xmlns:p14="http://schemas.microsoft.com/office/powerpoint/2010/main" val="176236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emf"/><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29.emf"/><Relationship Id="rId5" Type="http://schemas.openxmlformats.org/officeDocument/2006/relationships/oleObject" Target="../embeddings/oleObject2.bin"/><Relationship Id="rId4" Type="http://schemas.openxmlformats.org/officeDocument/2006/relationships/image" Target="../media/image128.emf"/></Relationships>
</file>

<file path=ppt/slides/_rels/slide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7.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3.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7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74.jpeg"/></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8.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2.jp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www.metey.in/" TargetMode="External"/><Relationship Id="rId2" Type="http://schemas.openxmlformats.org/officeDocument/2006/relationships/image" Target="../media/image202.png"/><Relationship Id="rId1" Type="http://schemas.openxmlformats.org/officeDocument/2006/relationships/slideLayout" Target="../slideLayouts/slideLayout5.xml"/><Relationship Id="rId4" Type="http://schemas.openxmlformats.org/officeDocument/2006/relationships/hyperlink" Target="mailto:prasad@metey.in"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 Id="rId5" Type="http://schemas.openxmlformats.org/officeDocument/2006/relationships/image" Target="../media/image93.jpg"/><Relationship Id="rId4" Type="http://schemas.openxmlformats.org/officeDocument/2006/relationships/image" Target="../media/image92.jp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107.emf"/><Relationship Id="rId4" Type="http://schemas.openxmlformats.org/officeDocument/2006/relationships/package" Target="../embeddings/Microsoft_Word_Document.docx"/></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109.emf"/><Relationship Id="rId4" Type="http://schemas.openxmlformats.org/officeDocument/2006/relationships/package" Target="../embeddings/Microsoft_Word_Document1.docx"/></Relationships>
</file>

<file path=ppt/slides/_rels/slide9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151"/>
            <a:ext cx="9144000" cy="2151694"/>
          </a:xfrm>
        </p:spPr>
        <p:txBody>
          <a:bodyPr>
            <a:normAutofit/>
          </a:bodyPr>
          <a:lstStyle/>
          <a:p>
            <a:r>
              <a:rPr lang="en-US" sz="3600" dirty="0"/>
              <a:t>Construction Technologies </a:t>
            </a:r>
            <a:br>
              <a:rPr lang="en-US" sz="3600" dirty="0"/>
            </a:br>
            <a:r>
              <a:rPr lang="en-US" sz="3600" dirty="0"/>
              <a:t> for speedy delivery of structures</a:t>
            </a:r>
            <a:br>
              <a:rPr lang="en-US" sz="3200" dirty="0"/>
            </a:br>
            <a:endParaRPr lang="en-US" sz="3200" dirty="0"/>
          </a:p>
        </p:txBody>
      </p:sp>
      <p:sp>
        <p:nvSpPr>
          <p:cNvPr id="3" name="Subtitle 2"/>
          <p:cNvSpPr>
            <a:spLocks noGrp="1"/>
          </p:cNvSpPr>
          <p:nvPr>
            <p:ph type="subTitle" idx="1"/>
          </p:nvPr>
        </p:nvSpPr>
        <p:spPr>
          <a:xfrm>
            <a:off x="1524000" y="3206253"/>
            <a:ext cx="9144000" cy="1655762"/>
          </a:xfrm>
        </p:spPr>
        <p:txBody>
          <a:bodyPr/>
          <a:lstStyle/>
          <a:p>
            <a:r>
              <a:rPr lang="en-US" dirty="0"/>
              <a:t>Presented by:</a:t>
            </a:r>
          </a:p>
          <a:p>
            <a:r>
              <a:rPr lang="en-US" dirty="0" err="1"/>
              <a:t>Er</a:t>
            </a:r>
            <a:r>
              <a:rPr lang="en-US" dirty="0"/>
              <a:t>. C.A. PRASAD</a:t>
            </a:r>
          </a:p>
          <a:p>
            <a:r>
              <a:rPr lang="en-US" sz="1800" dirty="0"/>
              <a:t>DIRECTOR, METEY ENGINEERING AND CONSULTANCY PVT LTD</a:t>
            </a:r>
          </a:p>
        </p:txBody>
      </p:sp>
      <p:sp>
        <p:nvSpPr>
          <p:cNvPr id="4" name="Date Placeholder 3"/>
          <p:cNvSpPr>
            <a:spLocks noGrp="1"/>
          </p:cNvSpPr>
          <p:nvPr>
            <p:ph type="dt" sz="half" idx="10"/>
          </p:nvPr>
        </p:nvSpPr>
        <p:spPr/>
        <p:txBody>
          <a:bodyPr/>
          <a:lstStyle/>
          <a:p>
            <a:fld id="{F2688CB9-A566-4A75-B863-944D9047D0A4}" type="datetime1">
              <a:rPr lang="en-US" smtClean="0"/>
              <a:t>11/28/2021</a:t>
            </a:fld>
            <a:endParaRPr lang="en-US"/>
          </a:p>
        </p:txBody>
      </p:sp>
      <p:sp>
        <p:nvSpPr>
          <p:cNvPr id="6" name="Footer Placeholder 5"/>
          <p:cNvSpPr>
            <a:spLocks noGrp="1"/>
          </p:cNvSpPr>
          <p:nvPr>
            <p:ph type="ftr" sz="quarter" idx="11"/>
          </p:nvPr>
        </p:nvSpPr>
        <p:spPr/>
        <p:txBody>
          <a:bodyPr/>
          <a:lstStyle/>
          <a:p>
            <a:r>
              <a:rPr lang="en-US"/>
              <a:t>METEY ENGINEERING AND CONSULTANCY PVT LTD</a:t>
            </a:r>
          </a:p>
        </p:txBody>
      </p:sp>
      <p:sp>
        <p:nvSpPr>
          <p:cNvPr id="7" name="Slide Number Placeholder 6"/>
          <p:cNvSpPr>
            <a:spLocks noGrp="1"/>
          </p:cNvSpPr>
          <p:nvPr>
            <p:ph type="sldNum" sz="quarter" idx="12"/>
          </p:nvPr>
        </p:nvSpPr>
        <p:spPr/>
        <p:txBody>
          <a:bodyPr/>
          <a:lstStyle/>
          <a:p>
            <a:fld id="{DDC06A91-B13A-404D-A1B7-E4B568BA2786}" type="slidenum">
              <a:rPr lang="en-US" smtClean="0"/>
              <a:t>1</a:t>
            </a:fld>
            <a:endParaRPr lang="en-US" dirty="0"/>
          </a:p>
        </p:txBody>
      </p:sp>
      <p:pic>
        <p:nvPicPr>
          <p:cNvPr id="8" name="Picture 7"/>
          <p:cNvPicPr>
            <a:picLocks noChangeAspect="1"/>
          </p:cNvPicPr>
          <p:nvPr/>
        </p:nvPicPr>
        <p:blipFill>
          <a:blip r:embed="rId2"/>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92894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5759-C652-4D4A-965F-7A220A171FA9}"/>
              </a:ext>
            </a:extLst>
          </p:cNvPr>
          <p:cNvSpPr>
            <a:spLocks noGrp="1"/>
          </p:cNvSpPr>
          <p:nvPr>
            <p:ph type="title"/>
          </p:nvPr>
        </p:nvSpPr>
        <p:spPr/>
        <p:txBody>
          <a:bodyPr/>
          <a:lstStyle/>
          <a:p>
            <a:r>
              <a:rPr lang="en-IN" dirty="0"/>
              <a:t>LOAD BEARING MASONRY CONSTRUCTION</a:t>
            </a:r>
          </a:p>
        </p:txBody>
      </p:sp>
      <p:pic>
        <p:nvPicPr>
          <p:cNvPr id="7" name="Content Placeholder 6">
            <a:extLst>
              <a:ext uri="{FF2B5EF4-FFF2-40B4-BE49-F238E27FC236}">
                <a16:creationId xmlns:a16="http://schemas.microsoft.com/office/drawing/2014/main" id="{FD7E67C5-A542-4176-B420-FE6260955394}"/>
              </a:ext>
            </a:extLst>
          </p:cNvPr>
          <p:cNvPicPr>
            <a:picLocks noGrp="1" noChangeAspect="1"/>
          </p:cNvPicPr>
          <p:nvPr>
            <p:ph idx="1"/>
          </p:nvPr>
        </p:nvPicPr>
        <p:blipFill>
          <a:blip r:embed="rId2"/>
          <a:stretch>
            <a:fillRect/>
          </a:stretch>
        </p:blipFill>
        <p:spPr>
          <a:xfrm>
            <a:off x="1702839" y="1541123"/>
            <a:ext cx="8842413" cy="4951751"/>
          </a:xfrm>
          <a:prstGeom prst="rect">
            <a:avLst/>
          </a:prstGeom>
        </p:spPr>
      </p:pic>
      <p:sp>
        <p:nvSpPr>
          <p:cNvPr id="4" name="Date Placeholder 3">
            <a:extLst>
              <a:ext uri="{FF2B5EF4-FFF2-40B4-BE49-F238E27FC236}">
                <a16:creationId xmlns:a16="http://schemas.microsoft.com/office/drawing/2014/main" id="{B78E3C36-B6BA-4C11-A080-A0C625FB4596}"/>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AE47425A-48A7-4C08-994B-15555A09AC35}"/>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B47B408A-04F8-40EE-B6A6-A1FF32F7CE19}"/>
              </a:ext>
            </a:extLst>
          </p:cNvPr>
          <p:cNvSpPr>
            <a:spLocks noGrp="1"/>
          </p:cNvSpPr>
          <p:nvPr>
            <p:ph type="sldNum" sz="quarter" idx="12"/>
          </p:nvPr>
        </p:nvSpPr>
        <p:spPr/>
        <p:txBody>
          <a:bodyPr/>
          <a:lstStyle/>
          <a:p>
            <a:fld id="{DDC06A91-B13A-404D-A1B7-E4B568BA2786}" type="slidenum">
              <a:rPr lang="en-US" smtClean="0"/>
              <a:t>10</a:t>
            </a:fld>
            <a:endParaRPr lang="en-US"/>
          </a:p>
        </p:txBody>
      </p:sp>
    </p:spTree>
    <p:extLst>
      <p:ext uri="{BB962C8B-B14F-4D97-AF65-F5344CB8AC3E}">
        <p14:creationId xmlns:p14="http://schemas.microsoft.com/office/powerpoint/2010/main" val="26419757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64565" y="1184031"/>
            <a:ext cx="8977962" cy="4988169"/>
          </a:xfrm>
          <a:noFill/>
        </p:spPr>
      </p:pic>
      <p:sp>
        <p:nvSpPr>
          <p:cNvPr id="2" name="Date Placeholder 1"/>
          <p:cNvSpPr>
            <a:spLocks noGrp="1"/>
          </p:cNvSpPr>
          <p:nvPr>
            <p:ph type="dt" sz="half" idx="10"/>
          </p:nvPr>
        </p:nvSpPr>
        <p:spPr/>
        <p:txBody>
          <a:bodyPr/>
          <a:lstStyle/>
          <a:p>
            <a:fld id="{7B47BD47-478D-487E-B2C4-577CBFEF8EDC}"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100</a:t>
            </a:fld>
            <a:endParaRPr lang="en-US"/>
          </a:p>
        </p:txBody>
      </p:sp>
      <p:pic>
        <p:nvPicPr>
          <p:cNvPr id="7" name="Picture 6"/>
          <p:cNvPicPr>
            <a:picLocks noChangeAspect="1"/>
          </p:cNvPicPr>
          <p:nvPr/>
        </p:nvPicPr>
        <p:blipFill>
          <a:blip r:embed="rId3"/>
          <a:stretch>
            <a:fillRect/>
          </a:stretch>
        </p:blipFill>
        <p:spPr>
          <a:xfrm>
            <a:off x="11485204" y="26513"/>
            <a:ext cx="706795" cy="869902"/>
          </a:xfrm>
          <a:prstGeom prst="rect">
            <a:avLst/>
          </a:prstGeom>
        </p:spPr>
      </p:pic>
    </p:spTree>
    <p:extLst>
      <p:ext uri="{BB962C8B-B14F-4D97-AF65-F5344CB8AC3E}">
        <p14:creationId xmlns:p14="http://schemas.microsoft.com/office/powerpoint/2010/main" val="1829810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362200"/>
            <a:ext cx="86296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3200401" y="1066800"/>
            <a:ext cx="27851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Cross Sectional Dimensions</a:t>
            </a:r>
            <a:endParaRPr lang="en-US"/>
          </a:p>
        </p:txBody>
      </p:sp>
      <p:sp>
        <p:nvSpPr>
          <p:cNvPr id="2" name="Date Placeholder 1"/>
          <p:cNvSpPr>
            <a:spLocks noGrp="1"/>
          </p:cNvSpPr>
          <p:nvPr>
            <p:ph type="dt" sz="half" idx="10"/>
          </p:nvPr>
        </p:nvSpPr>
        <p:spPr/>
        <p:txBody>
          <a:bodyPr/>
          <a:lstStyle/>
          <a:p>
            <a:fld id="{F0D39F51-48AF-4BE2-99FF-14A6C5ED9737}" type="datetime1">
              <a:rPr lang="en-US" smtClean="0"/>
              <a:t>11/28/2021</a:t>
            </a:fld>
            <a:endParaRPr lang="en-US"/>
          </a:p>
        </p:txBody>
      </p:sp>
      <p:sp>
        <p:nvSpPr>
          <p:cNvPr id="3" name="Footer Placeholder 2"/>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101</a:t>
            </a:fld>
            <a:endParaRPr lang="en-US"/>
          </a:p>
        </p:txBody>
      </p:sp>
      <p:pic>
        <p:nvPicPr>
          <p:cNvPr id="8" name="Picture 7"/>
          <p:cNvPicPr>
            <a:picLocks noChangeAspect="1"/>
          </p:cNvPicPr>
          <p:nvPr/>
        </p:nvPicPr>
        <p:blipFill>
          <a:blip r:embed="rId3"/>
          <a:stretch>
            <a:fillRect/>
          </a:stretch>
        </p:blipFill>
        <p:spPr>
          <a:xfrm>
            <a:off x="11353800" y="5921399"/>
            <a:ext cx="706795" cy="869902"/>
          </a:xfrm>
          <a:prstGeom prst="rect">
            <a:avLst/>
          </a:prstGeom>
        </p:spPr>
      </p:pic>
    </p:spTree>
    <p:extLst>
      <p:ext uri="{BB962C8B-B14F-4D97-AF65-F5344CB8AC3E}">
        <p14:creationId xmlns:p14="http://schemas.microsoft.com/office/powerpoint/2010/main" val="28467848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dmin\Pictures\Hollow-core-slab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2284414"/>
            <a:ext cx="7461250"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B694A51B-7A5B-4C38-A16B-FB6979D71A15}"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102</a:t>
            </a:fld>
            <a:endParaRPr lang="en-US"/>
          </a:p>
        </p:txBody>
      </p:sp>
      <p:pic>
        <p:nvPicPr>
          <p:cNvPr id="7" name="Picture 6"/>
          <p:cNvPicPr>
            <a:picLocks noChangeAspect="1"/>
          </p:cNvPicPr>
          <p:nvPr/>
        </p:nvPicPr>
        <p:blipFill>
          <a:blip r:embed="rId3"/>
          <a:stretch>
            <a:fillRect/>
          </a:stretch>
        </p:blipFill>
        <p:spPr>
          <a:xfrm>
            <a:off x="11353800" y="5921399"/>
            <a:ext cx="706795" cy="869902"/>
          </a:xfrm>
          <a:prstGeom prst="rect">
            <a:avLst/>
          </a:prstGeom>
        </p:spPr>
      </p:pic>
    </p:spTree>
    <p:extLst>
      <p:ext uri="{BB962C8B-B14F-4D97-AF65-F5344CB8AC3E}">
        <p14:creationId xmlns:p14="http://schemas.microsoft.com/office/powerpoint/2010/main" val="6011208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dmin\Pictures\HCS factory set upimage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1" y="88392"/>
            <a:ext cx="83724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CC6E059C-AA53-4E15-B5C5-374D4B898D38}"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103</a:t>
            </a:fld>
            <a:endParaRPr lang="en-US"/>
          </a:p>
        </p:txBody>
      </p:sp>
      <p:pic>
        <p:nvPicPr>
          <p:cNvPr id="7" name="Picture 6"/>
          <p:cNvPicPr>
            <a:picLocks noChangeAspect="1"/>
          </p:cNvPicPr>
          <p:nvPr/>
        </p:nvPicPr>
        <p:blipFill>
          <a:blip r:embed="rId3"/>
          <a:stretch>
            <a:fillRect/>
          </a:stretch>
        </p:blipFill>
        <p:spPr>
          <a:xfrm>
            <a:off x="11353800" y="5988098"/>
            <a:ext cx="706795" cy="869902"/>
          </a:xfrm>
          <a:prstGeom prst="rect">
            <a:avLst/>
          </a:prstGeom>
        </p:spPr>
      </p:pic>
    </p:spTree>
    <p:extLst>
      <p:ext uri="{BB962C8B-B14F-4D97-AF65-F5344CB8AC3E}">
        <p14:creationId xmlns:p14="http://schemas.microsoft.com/office/powerpoint/2010/main" val="31159155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dmin\Pictures\HOLLOW CORE detail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2350" y="381000"/>
            <a:ext cx="7537450"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F48B78D9-9CCC-4D0C-BEEE-0DA9C9FC6B16}"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104</a:t>
            </a:fld>
            <a:endParaRPr lang="en-US"/>
          </a:p>
        </p:txBody>
      </p:sp>
      <p:pic>
        <p:nvPicPr>
          <p:cNvPr id="7" name="Picture 6"/>
          <p:cNvPicPr>
            <a:picLocks noChangeAspect="1"/>
          </p:cNvPicPr>
          <p:nvPr/>
        </p:nvPicPr>
        <p:blipFill>
          <a:blip r:embed="rId3"/>
          <a:stretch>
            <a:fillRect/>
          </a:stretch>
        </p:blipFill>
        <p:spPr>
          <a:xfrm>
            <a:off x="11353800" y="5921399"/>
            <a:ext cx="706795" cy="869902"/>
          </a:xfrm>
          <a:prstGeom prst="rect">
            <a:avLst/>
          </a:prstGeom>
        </p:spPr>
      </p:pic>
    </p:spTree>
    <p:extLst>
      <p:ext uri="{BB962C8B-B14F-4D97-AF65-F5344CB8AC3E}">
        <p14:creationId xmlns:p14="http://schemas.microsoft.com/office/powerpoint/2010/main" val="39338955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p:cNvSpPr>
          <p:nvPr/>
        </p:nvSpPr>
        <p:spPr bwMode="auto">
          <a:xfrm>
            <a:off x="2057400" y="1752600"/>
            <a:ext cx="8229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7600">
                <a:solidFill>
                  <a:schemeClr val="tx2"/>
                </a:solidFill>
              </a:rPr>
              <a:t>Prestressed composite slab</a:t>
            </a:r>
          </a:p>
        </p:txBody>
      </p:sp>
      <p:sp>
        <p:nvSpPr>
          <p:cNvPr id="2" name="Date Placeholder 1"/>
          <p:cNvSpPr>
            <a:spLocks noGrp="1"/>
          </p:cNvSpPr>
          <p:nvPr>
            <p:ph type="dt" sz="half" idx="10"/>
          </p:nvPr>
        </p:nvSpPr>
        <p:spPr/>
        <p:txBody>
          <a:bodyPr/>
          <a:lstStyle/>
          <a:p>
            <a:fld id="{C330ED80-0503-4627-BD90-15FCD261E056}"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105</a:t>
            </a:fld>
            <a:endParaRPr lang="en-US"/>
          </a:p>
        </p:txBody>
      </p:sp>
      <p:pic>
        <p:nvPicPr>
          <p:cNvPr id="7" name="Picture 6"/>
          <p:cNvPicPr>
            <a:picLocks noChangeAspect="1"/>
          </p:cNvPicPr>
          <p:nvPr/>
        </p:nvPicPr>
        <p:blipFill>
          <a:blip r:embed="rId2"/>
          <a:stretch>
            <a:fillRect/>
          </a:stretch>
        </p:blipFill>
        <p:spPr>
          <a:xfrm>
            <a:off x="11457602" y="5921399"/>
            <a:ext cx="706795" cy="869902"/>
          </a:xfrm>
          <a:prstGeom prst="rect">
            <a:avLst/>
          </a:prstGeom>
        </p:spPr>
      </p:pic>
    </p:spTree>
    <p:extLst>
      <p:ext uri="{BB962C8B-B14F-4D97-AF65-F5344CB8AC3E}">
        <p14:creationId xmlns:p14="http://schemas.microsoft.com/office/powerpoint/2010/main" val="22883689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8025" y="1219200"/>
            <a:ext cx="8280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02E4145C-3F07-45AF-8556-60C186A40D79}"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106</a:t>
            </a:fld>
            <a:endParaRPr lang="en-US"/>
          </a:p>
        </p:txBody>
      </p:sp>
      <p:pic>
        <p:nvPicPr>
          <p:cNvPr id="7" name="Picture 6"/>
          <p:cNvPicPr>
            <a:picLocks noChangeAspect="1"/>
          </p:cNvPicPr>
          <p:nvPr/>
        </p:nvPicPr>
        <p:blipFill>
          <a:blip r:embed="rId3"/>
          <a:stretch>
            <a:fillRect/>
          </a:stretch>
        </p:blipFill>
        <p:spPr>
          <a:xfrm>
            <a:off x="11485205" y="5988098"/>
            <a:ext cx="706795" cy="869902"/>
          </a:xfrm>
          <a:prstGeom prst="rect">
            <a:avLst/>
          </a:prstGeom>
        </p:spPr>
      </p:pic>
    </p:spTree>
    <p:extLst>
      <p:ext uri="{BB962C8B-B14F-4D97-AF65-F5344CB8AC3E}">
        <p14:creationId xmlns:p14="http://schemas.microsoft.com/office/powerpoint/2010/main" val="9949909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384640" y="1600201"/>
            <a:ext cx="323172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3" descr="C:\PRECAST\T SLABS\TEGOLO2.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943601" y="2209801"/>
            <a:ext cx="4402681" cy="327999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3907968A-0184-4BCA-A5FD-6FC3B7800C9C}" type="datetime1">
              <a:rPr lang="en-US" smtClean="0"/>
              <a:t>11/28/2021</a:t>
            </a:fld>
            <a:endParaRPr lang="en-US"/>
          </a:p>
        </p:txBody>
      </p:sp>
      <p:sp>
        <p:nvSpPr>
          <p:cNvPr id="3" name="Footer Placeholder 2"/>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107</a:t>
            </a:fld>
            <a:endParaRPr lang="en-US"/>
          </a:p>
        </p:txBody>
      </p:sp>
      <p:pic>
        <p:nvPicPr>
          <p:cNvPr id="8" name="Picture 7"/>
          <p:cNvPicPr>
            <a:picLocks noChangeAspect="1"/>
          </p:cNvPicPr>
          <p:nvPr/>
        </p:nvPicPr>
        <p:blipFill>
          <a:blip r:embed="rId4"/>
          <a:stretch>
            <a:fillRect/>
          </a:stretch>
        </p:blipFill>
        <p:spPr>
          <a:xfrm>
            <a:off x="11457602" y="5921399"/>
            <a:ext cx="706795" cy="869902"/>
          </a:xfrm>
          <a:prstGeom prst="rect">
            <a:avLst/>
          </a:prstGeom>
        </p:spPr>
      </p:pic>
    </p:spTree>
    <p:extLst>
      <p:ext uri="{BB962C8B-B14F-4D97-AF65-F5344CB8AC3E}">
        <p14:creationId xmlns:p14="http://schemas.microsoft.com/office/powerpoint/2010/main" val="35460207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PRECAST\T SLABS\TEGOLO1.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895216" y="2514600"/>
            <a:ext cx="4163483" cy="2667000"/>
          </a:xfrm>
          <a:prstGeom prst="rect">
            <a:avLst/>
          </a:prstGeom>
          <a:noFill/>
          <a:extLst>
            <a:ext uri="{909E8E84-426E-40DD-AFC4-6F175D3DCCD1}">
              <a14:hiddenFill xmlns:a14="http://schemas.microsoft.com/office/drawing/2010/main">
                <a:solidFill>
                  <a:srgbClr val="FFFFFF"/>
                </a:solidFill>
              </a14:hiddenFill>
            </a:ext>
          </a:extLst>
        </p:spPr>
      </p:pic>
      <p:pic>
        <p:nvPicPr>
          <p:cNvPr id="69635" name="Picture 3" descr="C:\PRECAST\T SLABS\TEGOLO4.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521358"/>
            <a:ext cx="4038600" cy="2683649"/>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A98C8975-C7AA-40A5-B63A-A61434116AA7}" type="datetime1">
              <a:rPr lang="en-US" smtClean="0"/>
              <a:t>11/28/2021</a:t>
            </a:fld>
            <a:endParaRPr lang="en-US"/>
          </a:p>
        </p:txBody>
      </p:sp>
      <p:sp>
        <p:nvSpPr>
          <p:cNvPr id="3" name="Footer Placeholder 2"/>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108</a:t>
            </a:fld>
            <a:endParaRPr lang="en-US"/>
          </a:p>
        </p:txBody>
      </p:sp>
      <p:pic>
        <p:nvPicPr>
          <p:cNvPr id="9" name="Picture 8"/>
          <p:cNvPicPr>
            <a:picLocks noChangeAspect="1"/>
          </p:cNvPicPr>
          <p:nvPr/>
        </p:nvPicPr>
        <p:blipFill>
          <a:blip r:embed="rId4"/>
          <a:stretch>
            <a:fillRect/>
          </a:stretch>
        </p:blipFill>
        <p:spPr>
          <a:xfrm>
            <a:off x="11353800" y="5988098"/>
            <a:ext cx="706795" cy="869902"/>
          </a:xfrm>
          <a:prstGeom prst="rect">
            <a:avLst/>
          </a:prstGeom>
        </p:spPr>
      </p:pic>
    </p:spTree>
    <p:extLst>
      <p:ext uri="{BB962C8B-B14F-4D97-AF65-F5344CB8AC3E}">
        <p14:creationId xmlns:p14="http://schemas.microsoft.com/office/powerpoint/2010/main" val="32311597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1905000" y="2895600"/>
            <a:ext cx="8229600" cy="1143000"/>
          </a:xfrm>
        </p:spPr>
        <p:txBody>
          <a:bodyPr anchor="ctr">
            <a:normAutofit fontScale="90000"/>
          </a:bodyPr>
          <a:lstStyle/>
          <a:p>
            <a:pPr eaLnBrk="1" hangingPunct="1"/>
            <a:r>
              <a:rPr lang="en-US" sz="4800" dirty="0"/>
              <a:t>           PRECAST </a:t>
            </a:r>
            <a:br>
              <a:rPr lang="en-US" sz="4800" dirty="0"/>
            </a:br>
            <a:r>
              <a:rPr lang="en-US" sz="4800" dirty="0"/>
              <a:t>               AND </a:t>
            </a:r>
            <a:br>
              <a:rPr lang="en-US" sz="4800" dirty="0"/>
            </a:br>
            <a:r>
              <a:rPr lang="en-US" sz="4800" dirty="0"/>
              <a:t>     CAST INSITU SLABS</a:t>
            </a:r>
          </a:p>
        </p:txBody>
      </p:sp>
      <p:sp>
        <p:nvSpPr>
          <p:cNvPr id="2" name="Date Placeholder 1"/>
          <p:cNvSpPr>
            <a:spLocks noGrp="1"/>
          </p:cNvSpPr>
          <p:nvPr>
            <p:ph type="dt" sz="half" idx="10"/>
          </p:nvPr>
        </p:nvSpPr>
        <p:spPr/>
        <p:txBody>
          <a:bodyPr/>
          <a:lstStyle/>
          <a:p>
            <a:fld id="{651D7C6C-9DF3-4482-A8B1-C90D2CEB7D24}"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109</a:t>
            </a:fld>
            <a:endParaRPr lang="en-US"/>
          </a:p>
        </p:txBody>
      </p:sp>
      <p:pic>
        <p:nvPicPr>
          <p:cNvPr id="7" name="Picture 6"/>
          <p:cNvPicPr>
            <a:picLocks noChangeAspect="1"/>
          </p:cNvPicPr>
          <p:nvPr/>
        </p:nvPicPr>
        <p:blipFill>
          <a:blip r:embed="rId2"/>
          <a:stretch>
            <a:fillRect/>
          </a:stretch>
        </p:blipFill>
        <p:spPr>
          <a:xfrm>
            <a:off x="11485205" y="5921399"/>
            <a:ext cx="706795" cy="869902"/>
          </a:xfrm>
          <a:prstGeom prst="rect">
            <a:avLst/>
          </a:prstGeom>
        </p:spPr>
      </p:pic>
    </p:spTree>
    <p:extLst>
      <p:ext uri="{BB962C8B-B14F-4D97-AF65-F5344CB8AC3E}">
        <p14:creationId xmlns:p14="http://schemas.microsoft.com/office/powerpoint/2010/main" val="2064251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D865E-2433-4F95-8940-9EE11AD8B811}"/>
              </a:ext>
            </a:extLst>
          </p:cNvPr>
          <p:cNvSpPr>
            <a:spLocks noGrp="1"/>
          </p:cNvSpPr>
          <p:nvPr>
            <p:ph type="title"/>
          </p:nvPr>
        </p:nvSpPr>
        <p:spPr>
          <a:xfrm>
            <a:off x="838199" y="365125"/>
            <a:ext cx="10874339" cy="1325563"/>
          </a:xfrm>
        </p:spPr>
        <p:txBody>
          <a:bodyPr/>
          <a:lstStyle/>
          <a:p>
            <a:r>
              <a:rPr lang="en-IN" dirty="0"/>
              <a:t>RCC FRAME  - CONVENTIONAL CONSTRUCTION</a:t>
            </a:r>
          </a:p>
        </p:txBody>
      </p:sp>
      <p:pic>
        <p:nvPicPr>
          <p:cNvPr id="7" name="Content Placeholder 6">
            <a:extLst>
              <a:ext uri="{FF2B5EF4-FFF2-40B4-BE49-F238E27FC236}">
                <a16:creationId xmlns:a16="http://schemas.microsoft.com/office/drawing/2014/main" id="{2E425AD6-67AC-4E06-BC03-A7E670B1D64C}"/>
              </a:ext>
            </a:extLst>
          </p:cNvPr>
          <p:cNvPicPr>
            <a:picLocks noGrp="1" noChangeAspect="1"/>
          </p:cNvPicPr>
          <p:nvPr>
            <p:ph idx="1"/>
          </p:nvPr>
        </p:nvPicPr>
        <p:blipFill>
          <a:blip r:embed="rId2"/>
          <a:stretch>
            <a:fillRect/>
          </a:stretch>
        </p:blipFill>
        <p:spPr>
          <a:xfrm>
            <a:off x="1461484" y="1397285"/>
            <a:ext cx="8825956" cy="4959065"/>
          </a:xfrm>
          <a:prstGeom prst="rect">
            <a:avLst/>
          </a:prstGeom>
        </p:spPr>
      </p:pic>
      <p:sp>
        <p:nvSpPr>
          <p:cNvPr id="4" name="Date Placeholder 3">
            <a:extLst>
              <a:ext uri="{FF2B5EF4-FFF2-40B4-BE49-F238E27FC236}">
                <a16:creationId xmlns:a16="http://schemas.microsoft.com/office/drawing/2014/main" id="{A5BD5D9A-ADB3-45B9-9814-D6B0BCF13A85}"/>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5F97D26E-898B-4D7B-ADFB-E066F8B0EF4F}"/>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F82AA05D-7B5B-4759-A2FC-EF0D535E39F0}"/>
              </a:ext>
            </a:extLst>
          </p:cNvPr>
          <p:cNvSpPr>
            <a:spLocks noGrp="1"/>
          </p:cNvSpPr>
          <p:nvPr>
            <p:ph type="sldNum" sz="quarter" idx="12"/>
          </p:nvPr>
        </p:nvSpPr>
        <p:spPr/>
        <p:txBody>
          <a:bodyPr/>
          <a:lstStyle/>
          <a:p>
            <a:fld id="{DDC06A91-B13A-404D-A1B7-E4B568BA2786}" type="slidenum">
              <a:rPr lang="en-US" smtClean="0"/>
              <a:t>11</a:t>
            </a:fld>
            <a:endParaRPr lang="en-US"/>
          </a:p>
        </p:txBody>
      </p:sp>
    </p:spTree>
    <p:extLst>
      <p:ext uri="{BB962C8B-B14F-4D97-AF65-F5344CB8AC3E}">
        <p14:creationId xmlns:p14="http://schemas.microsoft.com/office/powerpoint/2010/main" val="17507023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4294967295"/>
          </p:nvPr>
        </p:nvSpPr>
        <p:spPr>
          <a:xfrm>
            <a:off x="1905000" y="228600"/>
            <a:ext cx="4419600" cy="6477000"/>
          </a:xfrm>
        </p:spPr>
        <p:txBody>
          <a:bodyPr>
            <a:normAutofit lnSpcReduction="10000"/>
          </a:bodyPr>
          <a:lstStyle/>
          <a:p>
            <a:pPr eaLnBrk="1" hangingPunct="1">
              <a:lnSpc>
                <a:spcPct val="90000"/>
              </a:lnSpc>
            </a:pPr>
            <a:r>
              <a:rPr lang="en-US" sz="2400" dirty="0"/>
              <a:t>In this type, the precast concrete plank is of minimum 50 mm thickness with integrated structural required bottom reinforcement and special steel lattice girders.  After erection of the plank the slab top reinforcement is placed and in-situ concrete is pored.  Following sufficient curing (final stage) the plank and the in-situ concrete jointly act as a traditional monolithic concrete slab, having same structural characteristics and quality as a regular concrete in-situ slab with the same thickness.  There is no need for redesign or re-approval of the supporting and planking structure.</a:t>
            </a:r>
            <a:r>
              <a:rPr lang="en-US" dirty="0"/>
              <a:t> </a:t>
            </a:r>
          </a:p>
        </p:txBody>
      </p:sp>
      <p:graphicFrame>
        <p:nvGraphicFramePr>
          <p:cNvPr id="5" name="Object 2"/>
          <p:cNvGraphicFramePr>
            <a:graphicFrameLocks noChangeAspect="1"/>
          </p:cNvGraphicFramePr>
          <p:nvPr/>
        </p:nvGraphicFramePr>
        <p:xfrm>
          <a:off x="6368143" y="1309166"/>
          <a:ext cx="3860800" cy="2895600"/>
        </p:xfrm>
        <a:graphic>
          <a:graphicData uri="http://schemas.openxmlformats.org/presentationml/2006/ole">
            <mc:AlternateContent xmlns:mc="http://schemas.openxmlformats.org/markup-compatibility/2006">
              <mc:Choice xmlns:v="urn:schemas-microsoft-com:vml" Requires="v">
                <p:oleObj spid="_x0000_s3078" name="Acrobat Document" r:id="rId3" imgW="5508000" imgH="7128000" progId="AcroExch.Document">
                  <p:embed/>
                </p:oleObj>
              </mc:Choice>
              <mc:Fallback>
                <p:oleObj name="Acrobat Document" r:id="rId3" imgW="5508000" imgH="7128000" progId="AcroExch.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143" y="1309166"/>
                        <a:ext cx="3860800" cy="2895600"/>
                      </a:xfrm>
                      <a:prstGeom prst="rect">
                        <a:avLst/>
                      </a:prstGeom>
                      <a:noFill/>
                      <a:ln>
                        <a:noFill/>
                      </a:ln>
                      <a:effectLst/>
                    </p:spPr>
                  </p:pic>
                </p:oleObj>
              </mc:Fallback>
            </mc:AlternateContent>
          </a:graphicData>
        </a:graphic>
      </p:graphicFrame>
      <p:graphicFrame>
        <p:nvGraphicFramePr>
          <p:cNvPr id="6" name="Object 1"/>
          <p:cNvGraphicFramePr>
            <a:graphicFrameLocks noChangeAspect="1"/>
          </p:cNvGraphicFramePr>
          <p:nvPr/>
        </p:nvGraphicFramePr>
        <p:xfrm>
          <a:off x="6324600" y="3764974"/>
          <a:ext cx="3920836" cy="2940627"/>
        </p:xfrm>
        <a:graphic>
          <a:graphicData uri="http://schemas.openxmlformats.org/presentationml/2006/ole">
            <mc:AlternateContent xmlns:mc="http://schemas.openxmlformats.org/markup-compatibility/2006">
              <mc:Choice xmlns:v="urn:schemas-microsoft-com:vml" Requires="v">
                <p:oleObj spid="_x0000_s3079" name="Acrobat Document" r:id="rId5" imgW="7779960" imgH="10050480" progId="AcroExch.Document">
                  <p:embed/>
                </p:oleObj>
              </mc:Choice>
              <mc:Fallback>
                <p:oleObj name="Acrobat Document" r:id="rId5" imgW="7779960" imgH="10050480" progId="AcroExch.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764974"/>
                        <a:ext cx="3920836" cy="2940627"/>
                      </a:xfrm>
                      <a:prstGeom prst="rect">
                        <a:avLst/>
                      </a:prstGeom>
                      <a:noFill/>
                      <a:ln>
                        <a:noFill/>
                      </a:ln>
                      <a:effectLst/>
                    </p:spPr>
                  </p:pic>
                </p:oleObj>
              </mc:Fallback>
            </mc:AlternateContent>
          </a:graphicData>
        </a:graphic>
      </p:graphicFrame>
      <p:sp>
        <p:nvSpPr>
          <p:cNvPr id="2" name="Date Placeholder 1"/>
          <p:cNvSpPr>
            <a:spLocks noGrp="1"/>
          </p:cNvSpPr>
          <p:nvPr>
            <p:ph type="dt" sz="half" idx="10"/>
          </p:nvPr>
        </p:nvSpPr>
        <p:spPr/>
        <p:txBody>
          <a:bodyPr/>
          <a:lstStyle/>
          <a:p>
            <a:fld id="{22F4C69D-F2F5-429C-9271-11B2EE57F501}"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7" name="Slide Number Placeholder 6"/>
          <p:cNvSpPr>
            <a:spLocks noGrp="1"/>
          </p:cNvSpPr>
          <p:nvPr>
            <p:ph type="sldNum" sz="quarter" idx="12"/>
          </p:nvPr>
        </p:nvSpPr>
        <p:spPr/>
        <p:txBody>
          <a:bodyPr/>
          <a:lstStyle/>
          <a:p>
            <a:fld id="{DDC06A91-B13A-404D-A1B7-E4B568BA2786}" type="slidenum">
              <a:rPr lang="en-US" smtClean="0"/>
              <a:t>110</a:t>
            </a:fld>
            <a:endParaRPr lang="en-US"/>
          </a:p>
        </p:txBody>
      </p:sp>
      <p:pic>
        <p:nvPicPr>
          <p:cNvPr id="9" name="Picture 8"/>
          <p:cNvPicPr>
            <a:picLocks noChangeAspect="1"/>
          </p:cNvPicPr>
          <p:nvPr/>
        </p:nvPicPr>
        <p:blipFill>
          <a:blip r:embed="rId7"/>
          <a:stretch>
            <a:fillRect/>
          </a:stretch>
        </p:blipFill>
        <p:spPr>
          <a:xfrm>
            <a:off x="11485205" y="5988098"/>
            <a:ext cx="706795" cy="869902"/>
          </a:xfrm>
          <a:prstGeom prst="rect">
            <a:avLst/>
          </a:prstGeom>
        </p:spPr>
      </p:pic>
    </p:spTree>
    <p:extLst>
      <p:ext uri="{BB962C8B-B14F-4D97-AF65-F5344CB8AC3E}">
        <p14:creationId xmlns:p14="http://schemas.microsoft.com/office/powerpoint/2010/main" val="221674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4294967295"/>
          </p:nvPr>
        </p:nvSpPr>
        <p:spPr>
          <a:xfrm>
            <a:off x="1752600" y="381000"/>
            <a:ext cx="8420100" cy="6096000"/>
          </a:xfrm>
        </p:spPr>
        <p:txBody>
          <a:bodyPr>
            <a:normAutofit lnSpcReduction="10000"/>
          </a:bodyPr>
          <a:lstStyle/>
          <a:p>
            <a:pPr eaLnBrk="1" hangingPunct="1">
              <a:lnSpc>
                <a:spcPct val="80000"/>
              </a:lnSpc>
              <a:buFont typeface="Wingdings" pitchFamily="2" charset="2"/>
              <a:buNone/>
            </a:pPr>
            <a:r>
              <a:rPr lang="en-US" sz="3200" b="1" dirty="0"/>
              <a:t>            Benefits: </a:t>
            </a:r>
          </a:p>
          <a:p>
            <a:pPr eaLnBrk="1" hangingPunct="1">
              <a:lnSpc>
                <a:spcPct val="80000"/>
              </a:lnSpc>
            </a:pPr>
            <a:r>
              <a:rPr lang="en-US" dirty="0"/>
              <a:t>100% elimination of slab formwork </a:t>
            </a:r>
          </a:p>
          <a:p>
            <a:pPr eaLnBrk="1" hangingPunct="1">
              <a:lnSpc>
                <a:spcPct val="80000"/>
              </a:lnSpc>
            </a:pPr>
            <a:r>
              <a:rPr lang="en-US" dirty="0"/>
              <a:t>100% elimination of soffit  plaster work.</a:t>
            </a:r>
          </a:p>
          <a:p>
            <a:pPr eaLnBrk="1" hangingPunct="1">
              <a:lnSpc>
                <a:spcPct val="80000"/>
              </a:lnSpc>
            </a:pPr>
            <a:r>
              <a:rPr lang="en-US" dirty="0"/>
              <a:t>50 to 75% reduction of slab propping work. </a:t>
            </a:r>
          </a:p>
          <a:p>
            <a:pPr eaLnBrk="1" hangingPunct="1">
              <a:lnSpc>
                <a:spcPct val="80000"/>
              </a:lnSpc>
            </a:pPr>
            <a:r>
              <a:rPr lang="en-US" dirty="0"/>
              <a:t>50 to 75% reduction of slab reinforcement work.</a:t>
            </a:r>
          </a:p>
          <a:p>
            <a:pPr eaLnBrk="1" hangingPunct="1">
              <a:lnSpc>
                <a:spcPct val="80000"/>
              </a:lnSpc>
            </a:pPr>
            <a:r>
              <a:rPr lang="en-US" dirty="0"/>
              <a:t>50 to 60% reduction of slab concreting work. </a:t>
            </a:r>
          </a:p>
          <a:p>
            <a:pPr eaLnBrk="1" hangingPunct="1">
              <a:lnSpc>
                <a:spcPct val="80000"/>
              </a:lnSpc>
              <a:buFont typeface="Wingdings" pitchFamily="2" charset="2"/>
              <a:buNone/>
            </a:pPr>
            <a:r>
              <a:rPr lang="en-US" sz="2100" dirty="0"/>
              <a:t> </a:t>
            </a:r>
            <a:r>
              <a:rPr lang="en-US" sz="3200" b="1" dirty="0"/>
              <a:t>      Standard Properties; </a:t>
            </a:r>
          </a:p>
          <a:p>
            <a:pPr eaLnBrk="1" hangingPunct="1">
              <a:lnSpc>
                <a:spcPct val="80000"/>
              </a:lnSpc>
            </a:pPr>
            <a:r>
              <a:rPr lang="en-US" dirty="0"/>
              <a:t>Concrete of grades 25 to 60 </a:t>
            </a:r>
            <a:r>
              <a:rPr lang="en-US" dirty="0" err="1"/>
              <a:t>MPa</a:t>
            </a:r>
            <a:r>
              <a:rPr lang="en-US" dirty="0"/>
              <a:t> can be used. </a:t>
            </a:r>
          </a:p>
          <a:p>
            <a:pPr eaLnBrk="1" hangingPunct="1">
              <a:lnSpc>
                <a:spcPct val="80000"/>
              </a:lnSpc>
            </a:pPr>
            <a:r>
              <a:rPr lang="en-US" dirty="0"/>
              <a:t>Maximum length of the slab is 10 </a:t>
            </a:r>
            <a:r>
              <a:rPr lang="en-US" dirty="0" err="1"/>
              <a:t>metres</a:t>
            </a:r>
            <a:r>
              <a:rPr lang="en-US" dirty="0"/>
              <a:t> (</a:t>
            </a:r>
            <a:r>
              <a:rPr lang="en-US" dirty="0" err="1"/>
              <a:t>upto</a:t>
            </a:r>
            <a:r>
              <a:rPr lang="en-US" dirty="0"/>
              <a:t> 14 </a:t>
            </a:r>
            <a:r>
              <a:rPr lang="en-US" dirty="0" err="1"/>
              <a:t>metres</a:t>
            </a:r>
            <a:r>
              <a:rPr lang="en-US" dirty="0"/>
              <a:t>)</a:t>
            </a:r>
          </a:p>
          <a:p>
            <a:pPr eaLnBrk="1" hangingPunct="1">
              <a:lnSpc>
                <a:spcPct val="80000"/>
              </a:lnSpc>
            </a:pPr>
            <a:r>
              <a:rPr lang="en-US" dirty="0"/>
              <a:t>Maximum width 2.5 </a:t>
            </a:r>
            <a:r>
              <a:rPr lang="en-US" dirty="0" err="1"/>
              <a:t>metres</a:t>
            </a:r>
            <a:r>
              <a:rPr lang="en-US" dirty="0"/>
              <a:t> (</a:t>
            </a:r>
            <a:r>
              <a:rPr lang="en-US" dirty="0" err="1"/>
              <a:t>upto</a:t>
            </a:r>
            <a:r>
              <a:rPr lang="en-US" dirty="0"/>
              <a:t> 4 </a:t>
            </a:r>
            <a:r>
              <a:rPr lang="en-US" dirty="0" err="1"/>
              <a:t>metres</a:t>
            </a:r>
            <a:r>
              <a:rPr lang="en-US" dirty="0"/>
              <a:t>)</a:t>
            </a:r>
          </a:p>
          <a:p>
            <a:pPr eaLnBrk="1" hangingPunct="1">
              <a:lnSpc>
                <a:spcPct val="80000"/>
              </a:lnSpc>
            </a:pPr>
            <a:r>
              <a:rPr lang="en-US" dirty="0"/>
              <a:t>Minimum thickness 50 mm</a:t>
            </a:r>
          </a:p>
          <a:p>
            <a:pPr eaLnBrk="1" hangingPunct="1">
              <a:lnSpc>
                <a:spcPct val="80000"/>
              </a:lnSpc>
            </a:pPr>
            <a:r>
              <a:rPr lang="en-US" dirty="0"/>
              <a:t>Soffit surface is smooth, cast against polished steel </a:t>
            </a:r>
            <a:r>
              <a:rPr lang="en-US" dirty="0" err="1"/>
              <a:t>moulds</a:t>
            </a:r>
            <a:r>
              <a:rPr lang="en-US" dirty="0"/>
              <a:t>. </a:t>
            </a:r>
          </a:p>
          <a:p>
            <a:pPr eaLnBrk="1" hangingPunct="1">
              <a:lnSpc>
                <a:spcPct val="80000"/>
              </a:lnSpc>
              <a:buFont typeface="Wingdings" pitchFamily="2" charset="2"/>
              <a:buNone/>
            </a:pPr>
            <a:endParaRPr lang="en-US" dirty="0"/>
          </a:p>
        </p:txBody>
      </p:sp>
      <p:sp>
        <p:nvSpPr>
          <p:cNvPr id="2" name="Date Placeholder 1"/>
          <p:cNvSpPr>
            <a:spLocks noGrp="1"/>
          </p:cNvSpPr>
          <p:nvPr>
            <p:ph type="dt" sz="half" idx="10"/>
          </p:nvPr>
        </p:nvSpPr>
        <p:spPr/>
        <p:txBody>
          <a:bodyPr/>
          <a:lstStyle/>
          <a:p>
            <a:fld id="{E0D710D7-7D0A-4F13-BF8D-83795128FD28}"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111</a:t>
            </a:fld>
            <a:endParaRPr lang="en-US"/>
          </a:p>
        </p:txBody>
      </p:sp>
      <p:pic>
        <p:nvPicPr>
          <p:cNvPr id="8" name="Picture 7"/>
          <p:cNvPicPr>
            <a:picLocks noChangeAspect="1"/>
          </p:cNvPicPr>
          <p:nvPr/>
        </p:nvPicPr>
        <p:blipFill>
          <a:blip r:embed="rId2"/>
          <a:stretch>
            <a:fillRect/>
          </a:stretch>
        </p:blipFill>
        <p:spPr>
          <a:xfrm>
            <a:off x="11353800" y="5988098"/>
            <a:ext cx="706795" cy="869902"/>
          </a:xfrm>
          <a:prstGeom prst="rect">
            <a:avLst/>
          </a:prstGeom>
        </p:spPr>
      </p:pic>
    </p:spTree>
    <p:extLst>
      <p:ext uri="{BB962C8B-B14F-4D97-AF65-F5344CB8AC3E}">
        <p14:creationId xmlns:p14="http://schemas.microsoft.com/office/powerpoint/2010/main" val="18402314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8CB1DA2A-AA89-4209-AA9C-24A1BA08A57F}"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112</a:t>
            </a:fld>
            <a:endParaRPr lang="en-US"/>
          </a:p>
        </p:txBody>
      </p:sp>
      <p:pic>
        <p:nvPicPr>
          <p:cNvPr id="7" name="Picture 6"/>
          <p:cNvPicPr>
            <a:picLocks noChangeAspect="1"/>
          </p:cNvPicPr>
          <p:nvPr/>
        </p:nvPicPr>
        <p:blipFill>
          <a:blip r:embed="rId3"/>
          <a:stretch>
            <a:fillRect/>
          </a:stretch>
        </p:blipFill>
        <p:spPr>
          <a:xfrm>
            <a:off x="11353800" y="5988098"/>
            <a:ext cx="706795" cy="869902"/>
          </a:xfrm>
          <a:prstGeom prst="rect">
            <a:avLst/>
          </a:prstGeom>
        </p:spPr>
      </p:pic>
    </p:spTree>
    <p:extLst>
      <p:ext uri="{BB962C8B-B14F-4D97-AF65-F5344CB8AC3E}">
        <p14:creationId xmlns:p14="http://schemas.microsoft.com/office/powerpoint/2010/main" val="9681900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1538748" y="0"/>
            <a:ext cx="9144000" cy="5943600"/>
          </a:xfrm>
        </p:spPr>
      </p:pic>
      <p:sp>
        <p:nvSpPr>
          <p:cNvPr id="5" name="Rectangle 4"/>
          <p:cNvSpPr/>
          <p:nvPr/>
        </p:nvSpPr>
        <p:spPr>
          <a:xfrm>
            <a:off x="3810000" y="6172200"/>
            <a:ext cx="4800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FFFFFF"/>
                </a:solidFill>
                <a:latin typeface="Calibri" pitchFamily="34" charset="0"/>
              </a:rPr>
              <a:t>Erection of Precast Plank</a:t>
            </a:r>
          </a:p>
        </p:txBody>
      </p:sp>
      <p:sp>
        <p:nvSpPr>
          <p:cNvPr id="2" name="Date Placeholder 1"/>
          <p:cNvSpPr>
            <a:spLocks noGrp="1"/>
          </p:cNvSpPr>
          <p:nvPr>
            <p:ph type="dt" sz="half" idx="10"/>
          </p:nvPr>
        </p:nvSpPr>
        <p:spPr/>
        <p:txBody>
          <a:bodyPr/>
          <a:lstStyle/>
          <a:p>
            <a:fld id="{300AE8A0-8333-40DF-8DD7-F57D0822F40F}" type="datetime1">
              <a:rPr lang="en-US" smtClean="0"/>
              <a:t>11/28/2021</a:t>
            </a:fld>
            <a:endParaRPr lang="en-US"/>
          </a:p>
        </p:txBody>
      </p:sp>
      <p:sp>
        <p:nvSpPr>
          <p:cNvPr id="3" name="Footer Placeholder 2"/>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113</a:t>
            </a:fld>
            <a:endParaRPr lang="en-US"/>
          </a:p>
        </p:txBody>
      </p:sp>
      <p:pic>
        <p:nvPicPr>
          <p:cNvPr id="8" name="Picture 7"/>
          <p:cNvPicPr>
            <a:picLocks noChangeAspect="1"/>
          </p:cNvPicPr>
          <p:nvPr/>
        </p:nvPicPr>
        <p:blipFill>
          <a:blip r:embed="rId4"/>
          <a:stretch>
            <a:fillRect/>
          </a:stretch>
        </p:blipFill>
        <p:spPr>
          <a:xfrm>
            <a:off x="11353800" y="5921399"/>
            <a:ext cx="706795" cy="869902"/>
          </a:xfrm>
          <a:prstGeom prst="rect">
            <a:avLst/>
          </a:prstGeom>
        </p:spPr>
      </p:pic>
    </p:spTree>
    <p:extLst>
      <p:ext uri="{BB962C8B-B14F-4D97-AF65-F5344CB8AC3E}">
        <p14:creationId xmlns:p14="http://schemas.microsoft.com/office/powerpoint/2010/main" val="16620931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nvPr>
        </p:nvSpPr>
        <p:spPr>
          <a:xfrm>
            <a:off x="2057400" y="5105400"/>
            <a:ext cx="8229600" cy="1143000"/>
          </a:xfrm>
        </p:spPr>
        <p:txBody>
          <a:bodyPr anchor="ctr"/>
          <a:lstStyle/>
          <a:p>
            <a:pPr eaLnBrk="1" hangingPunct="1"/>
            <a:r>
              <a:rPr lang="en-US" sz="2400"/>
              <a:t>Slab form work is eliminated and the requirement to propping is reduced considerably</a:t>
            </a:r>
          </a:p>
        </p:txBody>
      </p:sp>
      <p:pic>
        <p:nvPicPr>
          <p:cNvPr id="59395"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524000" y="0"/>
            <a:ext cx="9144000" cy="4921250"/>
          </a:xfrm>
        </p:spPr>
      </p:pic>
      <p:sp>
        <p:nvSpPr>
          <p:cNvPr id="2" name="Date Placeholder 1"/>
          <p:cNvSpPr>
            <a:spLocks noGrp="1"/>
          </p:cNvSpPr>
          <p:nvPr>
            <p:ph type="dt" sz="half" idx="10"/>
          </p:nvPr>
        </p:nvSpPr>
        <p:spPr/>
        <p:txBody>
          <a:bodyPr/>
          <a:lstStyle/>
          <a:p>
            <a:fld id="{53A7EB03-8D46-4950-A705-D82CDAE27601}" type="datetime1">
              <a:rPr lang="en-US" smtClean="0"/>
              <a:t>11/28/2021</a:t>
            </a:fld>
            <a:endParaRPr lang="en-US"/>
          </a:p>
        </p:txBody>
      </p:sp>
      <p:sp>
        <p:nvSpPr>
          <p:cNvPr id="3" name="Footer Placeholder 2"/>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114</a:t>
            </a:fld>
            <a:endParaRPr lang="en-US"/>
          </a:p>
        </p:txBody>
      </p:sp>
      <p:pic>
        <p:nvPicPr>
          <p:cNvPr id="8" name="Picture 7"/>
          <p:cNvPicPr>
            <a:picLocks noChangeAspect="1"/>
          </p:cNvPicPr>
          <p:nvPr/>
        </p:nvPicPr>
        <p:blipFill>
          <a:blip r:embed="rId3"/>
          <a:stretch>
            <a:fillRect/>
          </a:stretch>
        </p:blipFill>
        <p:spPr>
          <a:xfrm>
            <a:off x="11485205" y="5921399"/>
            <a:ext cx="706795" cy="869902"/>
          </a:xfrm>
          <a:prstGeom prst="rect">
            <a:avLst/>
          </a:prstGeom>
        </p:spPr>
      </p:pic>
    </p:spTree>
    <p:extLst>
      <p:ext uri="{BB962C8B-B14F-4D97-AF65-F5344CB8AC3E}">
        <p14:creationId xmlns:p14="http://schemas.microsoft.com/office/powerpoint/2010/main" val="14883017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2057400" y="5410200"/>
            <a:ext cx="8229600" cy="1143000"/>
          </a:xfrm>
        </p:spPr>
        <p:txBody>
          <a:bodyPr anchor="ctr"/>
          <a:lstStyle/>
          <a:p>
            <a:pPr eaLnBrk="1" hangingPunct="1"/>
            <a:r>
              <a:rPr lang="en-US" sz="1700"/>
              <a:t>The precast plank is providing an unmatched smooth and leveled soffit surface. Only the joints at every 2.5m to 4m have to be levelled with filler before final finishing. Soffit plaster work is not required</a:t>
            </a:r>
          </a:p>
        </p:txBody>
      </p:sp>
      <p:pic>
        <p:nvPicPr>
          <p:cNvPr id="60419"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2057400" y="369889"/>
            <a:ext cx="7848600" cy="4873625"/>
          </a:xfrm>
        </p:spPr>
      </p:pic>
      <p:sp>
        <p:nvSpPr>
          <p:cNvPr id="2" name="Date Placeholder 1"/>
          <p:cNvSpPr>
            <a:spLocks noGrp="1"/>
          </p:cNvSpPr>
          <p:nvPr>
            <p:ph type="dt" sz="half" idx="10"/>
          </p:nvPr>
        </p:nvSpPr>
        <p:spPr/>
        <p:txBody>
          <a:bodyPr/>
          <a:lstStyle/>
          <a:p>
            <a:fld id="{235BA5DF-9E47-43E8-9056-DC88C6988FCB}" type="datetime1">
              <a:rPr lang="en-US" smtClean="0"/>
              <a:t>11/28/2021</a:t>
            </a:fld>
            <a:endParaRPr lang="en-US"/>
          </a:p>
        </p:txBody>
      </p:sp>
      <p:sp>
        <p:nvSpPr>
          <p:cNvPr id="3" name="Footer Placeholder 2"/>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115</a:t>
            </a:fld>
            <a:endParaRPr lang="en-US"/>
          </a:p>
        </p:txBody>
      </p:sp>
      <p:pic>
        <p:nvPicPr>
          <p:cNvPr id="8" name="Picture 7"/>
          <p:cNvPicPr>
            <a:picLocks noChangeAspect="1"/>
          </p:cNvPicPr>
          <p:nvPr/>
        </p:nvPicPr>
        <p:blipFill>
          <a:blip r:embed="rId3"/>
          <a:stretch>
            <a:fillRect/>
          </a:stretch>
        </p:blipFill>
        <p:spPr>
          <a:xfrm>
            <a:off x="11457602" y="5988098"/>
            <a:ext cx="706795" cy="869902"/>
          </a:xfrm>
          <a:prstGeom prst="rect">
            <a:avLst/>
          </a:prstGeom>
        </p:spPr>
      </p:pic>
    </p:spTree>
    <p:extLst>
      <p:ext uri="{BB962C8B-B14F-4D97-AF65-F5344CB8AC3E}">
        <p14:creationId xmlns:p14="http://schemas.microsoft.com/office/powerpoint/2010/main" val="34969372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578" y="956626"/>
            <a:ext cx="7322750" cy="585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a:spLocks noGrp="1"/>
          </p:cNvSpPr>
          <p:nvPr>
            <p:ph type="title" idx="4294967295"/>
          </p:nvPr>
        </p:nvSpPr>
        <p:spPr>
          <a:xfrm>
            <a:off x="1981200" y="44228"/>
            <a:ext cx="8229600" cy="1152525"/>
          </a:xfrm>
        </p:spPr>
        <p:txBody>
          <a:bodyPr/>
          <a:lstStyle/>
          <a:p>
            <a:r>
              <a:rPr lang="en-US" dirty="0"/>
              <a:t>Precast System for Housing</a:t>
            </a:r>
            <a:endParaRPr lang="en-IN" dirty="0"/>
          </a:p>
        </p:txBody>
      </p:sp>
      <p:sp>
        <p:nvSpPr>
          <p:cNvPr id="9" name="Rectangle 8"/>
          <p:cNvSpPr/>
          <p:nvPr/>
        </p:nvSpPr>
        <p:spPr>
          <a:xfrm>
            <a:off x="9800928" y="1492229"/>
            <a:ext cx="615553" cy="3060966"/>
          </a:xfrm>
          <a:prstGeom prst="rect">
            <a:avLst/>
          </a:prstGeom>
        </p:spPr>
        <p:txBody>
          <a:bodyPr vert="vert270" wrap="none">
            <a:spAutoFit/>
          </a:bodyPr>
          <a:lstStyle/>
          <a:p>
            <a:pPr lvl="0"/>
            <a:r>
              <a:rPr lang="en-US" sz="2800" dirty="0">
                <a:solidFill>
                  <a:srgbClr val="70767A">
                    <a:lumMod val="75000"/>
                  </a:srgbClr>
                </a:solidFill>
              </a:rPr>
              <a:t>Wall-Frame System :</a:t>
            </a:r>
          </a:p>
        </p:txBody>
      </p:sp>
      <p:sp>
        <p:nvSpPr>
          <p:cNvPr id="8" name="Text Box 7"/>
          <p:cNvSpPr txBox="1">
            <a:spLocks noChangeArrowheads="1"/>
          </p:cNvSpPr>
          <p:nvPr/>
        </p:nvSpPr>
        <p:spPr bwMode="auto">
          <a:xfrm>
            <a:off x="1903512" y="6002124"/>
            <a:ext cx="1600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GB" sz="1400" dirty="0">
                <a:solidFill>
                  <a:srgbClr val="FF5050"/>
                </a:solidFill>
              </a:rPr>
              <a:t>Gravity + Lateral Load-bearing Wall</a:t>
            </a:r>
            <a:endParaRPr lang="en-GB" sz="1400" dirty="0">
              <a:solidFill>
                <a:srgbClr val="000000"/>
              </a:solidFill>
            </a:endParaRPr>
          </a:p>
        </p:txBody>
      </p:sp>
      <p:sp>
        <p:nvSpPr>
          <p:cNvPr id="10" name="Text Box 7"/>
          <p:cNvSpPr txBox="1">
            <a:spLocks noChangeArrowheads="1"/>
          </p:cNvSpPr>
          <p:nvPr/>
        </p:nvSpPr>
        <p:spPr bwMode="auto">
          <a:xfrm>
            <a:off x="2119536" y="2204864"/>
            <a:ext cx="1168152"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GB" sz="1400" dirty="0">
                <a:solidFill>
                  <a:srgbClr val="FF5050"/>
                </a:solidFill>
              </a:rPr>
              <a:t>Hollow-core Slab floor</a:t>
            </a:r>
            <a:endParaRPr lang="en-GB" sz="1400" dirty="0">
              <a:solidFill>
                <a:srgbClr val="000000"/>
              </a:solidFill>
            </a:endParaRPr>
          </a:p>
        </p:txBody>
      </p:sp>
      <p:sp>
        <p:nvSpPr>
          <p:cNvPr id="11" name="Text Box 7"/>
          <p:cNvSpPr txBox="1">
            <a:spLocks noChangeArrowheads="1"/>
          </p:cNvSpPr>
          <p:nvPr/>
        </p:nvSpPr>
        <p:spPr bwMode="auto">
          <a:xfrm>
            <a:off x="6096000" y="5792496"/>
            <a:ext cx="1600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GB" sz="1400" dirty="0">
                <a:solidFill>
                  <a:srgbClr val="FF5050"/>
                </a:solidFill>
              </a:rPr>
              <a:t>Non-load bearing Internal Walls</a:t>
            </a:r>
            <a:endParaRPr lang="en-GB" sz="1400" dirty="0">
              <a:solidFill>
                <a:srgbClr val="000000"/>
              </a:solidFill>
            </a:endParaRPr>
          </a:p>
        </p:txBody>
      </p:sp>
      <p:sp>
        <p:nvSpPr>
          <p:cNvPr id="12" name="Text Box 7"/>
          <p:cNvSpPr txBox="1">
            <a:spLocks noChangeArrowheads="1"/>
          </p:cNvSpPr>
          <p:nvPr/>
        </p:nvSpPr>
        <p:spPr bwMode="auto">
          <a:xfrm>
            <a:off x="8248228" y="4340877"/>
            <a:ext cx="160020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GB" sz="1400" dirty="0">
                <a:solidFill>
                  <a:srgbClr val="FF5050"/>
                </a:solidFill>
              </a:rPr>
              <a:t>Exterior façade (Non-load-bearing/ Lateral load resist)</a:t>
            </a:r>
          </a:p>
        </p:txBody>
      </p:sp>
      <p:sp>
        <p:nvSpPr>
          <p:cNvPr id="13" name="Text Box 7"/>
          <p:cNvSpPr txBox="1">
            <a:spLocks noChangeArrowheads="1"/>
          </p:cNvSpPr>
          <p:nvPr/>
        </p:nvSpPr>
        <p:spPr bwMode="auto">
          <a:xfrm>
            <a:off x="7448128" y="5320954"/>
            <a:ext cx="16002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GB" sz="1400" dirty="0">
                <a:solidFill>
                  <a:srgbClr val="FF5050"/>
                </a:solidFill>
              </a:rPr>
              <a:t>Stairs and Lift Core</a:t>
            </a:r>
            <a:endParaRPr lang="en-GB" sz="1400" dirty="0">
              <a:solidFill>
                <a:srgbClr val="000000"/>
              </a:solidFill>
            </a:endParaRPr>
          </a:p>
        </p:txBody>
      </p:sp>
      <p:cxnSp>
        <p:nvCxnSpPr>
          <p:cNvPr id="3" name="Straight Connector 2"/>
          <p:cNvCxnSpPr/>
          <p:nvPr/>
        </p:nvCxnSpPr>
        <p:spPr>
          <a:xfrm flipH="1" flipV="1">
            <a:off x="2703612" y="2728084"/>
            <a:ext cx="728092" cy="916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423592" y="5167064"/>
            <a:ext cx="432048" cy="8350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1" idx="1"/>
          </p:cNvCxnSpPr>
          <p:nvPr/>
        </p:nvCxnSpPr>
        <p:spPr>
          <a:xfrm>
            <a:off x="4727848" y="4365104"/>
            <a:ext cx="1368152" cy="16890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28048" y="2924945"/>
            <a:ext cx="1080120" cy="239600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696200" y="3885001"/>
            <a:ext cx="552028" cy="8252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84113FF-F172-42F3-AC7C-C426A24A8A8C}"/>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6554527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1524000" y="2133600"/>
            <a:ext cx="9296400" cy="2057400"/>
          </a:xfrm>
        </p:spPr>
        <p:txBody>
          <a:bodyPr anchor="ctr"/>
          <a:lstStyle/>
          <a:p>
            <a:pPr eaLnBrk="1" hangingPunct="1"/>
            <a:r>
              <a:rPr lang="en-US">
                <a:solidFill>
                  <a:schemeClr val="accent2"/>
                </a:solidFill>
              </a:rPr>
              <a:t>              PRECAST </a:t>
            </a:r>
            <a:br>
              <a:rPr lang="en-US">
                <a:solidFill>
                  <a:schemeClr val="accent2"/>
                </a:solidFill>
              </a:rPr>
            </a:br>
            <a:r>
              <a:rPr lang="en-US">
                <a:solidFill>
                  <a:schemeClr val="accent2"/>
                </a:solidFill>
              </a:rPr>
              <a:t>         BOUNDARY WALLS</a:t>
            </a:r>
          </a:p>
        </p:txBody>
      </p:sp>
      <p:sp>
        <p:nvSpPr>
          <p:cNvPr id="2" name="Date Placeholder 1"/>
          <p:cNvSpPr>
            <a:spLocks noGrp="1"/>
          </p:cNvSpPr>
          <p:nvPr>
            <p:ph type="dt" sz="half" idx="10"/>
          </p:nvPr>
        </p:nvSpPr>
        <p:spPr/>
        <p:txBody>
          <a:bodyPr/>
          <a:lstStyle/>
          <a:p>
            <a:fld id="{B4851675-1256-498A-A1BD-F45A0D61EC77}"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117</a:t>
            </a:fld>
            <a:endParaRPr lang="en-US"/>
          </a:p>
        </p:txBody>
      </p:sp>
      <p:pic>
        <p:nvPicPr>
          <p:cNvPr id="7" name="Picture 6"/>
          <p:cNvPicPr>
            <a:picLocks noChangeAspect="1"/>
          </p:cNvPicPr>
          <p:nvPr/>
        </p:nvPicPr>
        <p:blipFill>
          <a:blip r:embed="rId2"/>
          <a:stretch>
            <a:fillRect/>
          </a:stretch>
        </p:blipFill>
        <p:spPr>
          <a:xfrm>
            <a:off x="11457602" y="5988098"/>
            <a:ext cx="706795" cy="869902"/>
          </a:xfrm>
          <a:prstGeom prst="rect">
            <a:avLst/>
          </a:prstGeom>
        </p:spPr>
      </p:pic>
    </p:spTree>
    <p:extLst>
      <p:ext uri="{BB962C8B-B14F-4D97-AF65-F5344CB8AC3E}">
        <p14:creationId xmlns:p14="http://schemas.microsoft.com/office/powerpoint/2010/main" val="31263151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Content Placeholder 3" descr="pro_boundry_wall1.gif"/>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2" name="Date Placeholder 1"/>
          <p:cNvSpPr>
            <a:spLocks noGrp="1"/>
          </p:cNvSpPr>
          <p:nvPr>
            <p:ph type="dt" sz="half" idx="10"/>
          </p:nvPr>
        </p:nvSpPr>
        <p:spPr/>
        <p:txBody>
          <a:bodyPr/>
          <a:lstStyle/>
          <a:p>
            <a:fld id="{B32744DD-36E9-49CD-B401-862FE7EF4D04}"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118</a:t>
            </a:fld>
            <a:endParaRPr lang="en-US"/>
          </a:p>
        </p:txBody>
      </p:sp>
      <p:pic>
        <p:nvPicPr>
          <p:cNvPr id="7" name="Picture 6"/>
          <p:cNvPicPr>
            <a:picLocks noChangeAspect="1"/>
          </p:cNvPicPr>
          <p:nvPr/>
        </p:nvPicPr>
        <p:blipFill>
          <a:blip r:embed="rId3"/>
          <a:stretch>
            <a:fillRect/>
          </a:stretch>
        </p:blipFill>
        <p:spPr>
          <a:xfrm>
            <a:off x="11485204" y="26513"/>
            <a:ext cx="706795" cy="869902"/>
          </a:xfrm>
          <a:prstGeom prst="rect">
            <a:avLst/>
          </a:prstGeom>
        </p:spPr>
      </p:pic>
    </p:spTree>
    <p:extLst>
      <p:ext uri="{BB962C8B-B14F-4D97-AF65-F5344CB8AC3E}">
        <p14:creationId xmlns:p14="http://schemas.microsoft.com/office/powerpoint/2010/main" val="11046325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10.0.0.20\psec projects\Precast\50 THK PRECAST BOUNDARY WALL\Photo2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1" y="117872"/>
            <a:ext cx="8568089" cy="6359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524000" y="1"/>
            <a:ext cx="951058" cy="1170533"/>
          </a:xfrm>
          <a:prstGeom prst="rect">
            <a:avLst/>
          </a:prstGeom>
        </p:spPr>
      </p:pic>
      <p:sp>
        <p:nvSpPr>
          <p:cNvPr id="2" name="Date Placeholder 1"/>
          <p:cNvSpPr>
            <a:spLocks noGrp="1"/>
          </p:cNvSpPr>
          <p:nvPr>
            <p:ph type="dt" sz="half" idx="10"/>
          </p:nvPr>
        </p:nvSpPr>
        <p:spPr/>
        <p:txBody>
          <a:bodyPr/>
          <a:lstStyle/>
          <a:p>
            <a:fld id="{9F4ADE8D-8CC7-4D04-87BF-4A013BCA4654}"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119</a:t>
            </a:fld>
            <a:endParaRPr lang="en-US"/>
          </a:p>
        </p:txBody>
      </p:sp>
      <p:pic>
        <p:nvPicPr>
          <p:cNvPr id="7" name="Picture 6"/>
          <p:cNvPicPr>
            <a:picLocks noChangeAspect="1"/>
          </p:cNvPicPr>
          <p:nvPr/>
        </p:nvPicPr>
        <p:blipFill>
          <a:blip r:embed="rId3"/>
          <a:stretch>
            <a:fillRect/>
          </a:stretch>
        </p:blipFill>
        <p:spPr>
          <a:xfrm>
            <a:off x="11387491" y="5921399"/>
            <a:ext cx="706795" cy="869902"/>
          </a:xfrm>
          <a:prstGeom prst="rect">
            <a:avLst/>
          </a:prstGeom>
        </p:spPr>
      </p:pic>
    </p:spTree>
    <p:extLst>
      <p:ext uri="{BB962C8B-B14F-4D97-AF65-F5344CB8AC3E}">
        <p14:creationId xmlns:p14="http://schemas.microsoft.com/office/powerpoint/2010/main" val="85798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219201"/>
            <a:ext cx="6096000" cy="5360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p:txBody>
          <a:bodyPr>
            <a:normAutofit/>
          </a:bodyPr>
          <a:lstStyle/>
          <a:p>
            <a:r>
              <a:rPr lang="en-US" sz="3600" dirty="0"/>
              <a:t>CAST INSITU SYSTEM</a:t>
            </a:r>
          </a:p>
        </p:txBody>
      </p:sp>
      <p:pic>
        <p:nvPicPr>
          <p:cNvPr id="2" name="Picture 1"/>
          <p:cNvPicPr>
            <a:picLocks noChangeAspect="1"/>
          </p:cNvPicPr>
          <p:nvPr/>
        </p:nvPicPr>
        <p:blipFill>
          <a:blip r:embed="rId3"/>
          <a:stretch>
            <a:fillRect/>
          </a:stretch>
        </p:blipFill>
        <p:spPr>
          <a:xfrm>
            <a:off x="11240942" y="0"/>
            <a:ext cx="951058" cy="1170533"/>
          </a:xfrm>
          <a:prstGeom prst="rect">
            <a:avLst/>
          </a:prstGeom>
        </p:spPr>
      </p:pic>
      <p:sp>
        <p:nvSpPr>
          <p:cNvPr id="3" name="Date Placeholder 2"/>
          <p:cNvSpPr>
            <a:spLocks noGrp="1"/>
          </p:cNvSpPr>
          <p:nvPr>
            <p:ph type="dt" sz="half" idx="10"/>
          </p:nvPr>
        </p:nvSpPr>
        <p:spPr/>
        <p:txBody>
          <a:bodyPr/>
          <a:lstStyle/>
          <a:p>
            <a:fld id="{BDB844FE-EF7A-4E98-8CA0-7E2FD98D37CF}"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12</a:t>
            </a:fld>
            <a:endParaRPr lang="en-US"/>
          </a:p>
        </p:txBody>
      </p:sp>
    </p:spTree>
    <p:extLst>
      <p:ext uri="{BB962C8B-B14F-4D97-AF65-F5344CB8AC3E}">
        <p14:creationId xmlns:p14="http://schemas.microsoft.com/office/powerpoint/2010/main" val="27415271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10.0.0.20\psec projects\Precast\50 THK PRECAST BOUNDARY WALL\Photo2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5719"/>
            <a:ext cx="9144000" cy="6786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538689" y="60507"/>
            <a:ext cx="951058" cy="1170533"/>
          </a:xfrm>
          <a:prstGeom prst="rect">
            <a:avLst/>
          </a:prstGeom>
        </p:spPr>
      </p:pic>
      <p:sp>
        <p:nvSpPr>
          <p:cNvPr id="2" name="Date Placeholder 1"/>
          <p:cNvSpPr>
            <a:spLocks noGrp="1"/>
          </p:cNvSpPr>
          <p:nvPr>
            <p:ph type="dt" sz="half" idx="10"/>
          </p:nvPr>
        </p:nvSpPr>
        <p:spPr/>
        <p:txBody>
          <a:bodyPr/>
          <a:lstStyle/>
          <a:p>
            <a:fld id="{B4C11E43-209D-4A27-B07A-B04E37AFC466}"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120</a:t>
            </a:fld>
            <a:endParaRPr lang="en-US"/>
          </a:p>
        </p:txBody>
      </p:sp>
      <p:pic>
        <p:nvPicPr>
          <p:cNvPr id="7" name="Picture 6"/>
          <p:cNvPicPr>
            <a:picLocks noChangeAspect="1"/>
          </p:cNvPicPr>
          <p:nvPr/>
        </p:nvPicPr>
        <p:blipFill>
          <a:blip r:embed="rId3"/>
          <a:stretch>
            <a:fillRect/>
          </a:stretch>
        </p:blipFill>
        <p:spPr>
          <a:xfrm>
            <a:off x="11485205" y="5988098"/>
            <a:ext cx="706795" cy="869902"/>
          </a:xfrm>
          <a:prstGeom prst="rect">
            <a:avLst/>
          </a:prstGeom>
        </p:spPr>
      </p:pic>
    </p:spTree>
    <p:extLst>
      <p:ext uri="{BB962C8B-B14F-4D97-AF65-F5344CB8AC3E}">
        <p14:creationId xmlns:p14="http://schemas.microsoft.com/office/powerpoint/2010/main" val="37019927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10.0.0.20\psec projects\Precast\50 THK PRECAST BOUNDARY WALL\Photo2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5719"/>
            <a:ext cx="9144000" cy="67865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9E4F82E9-78FA-444A-AD1F-7E41FD187885}"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121</a:t>
            </a:fld>
            <a:endParaRPr lang="en-US"/>
          </a:p>
        </p:txBody>
      </p:sp>
      <p:pic>
        <p:nvPicPr>
          <p:cNvPr id="7" name="Picture 6"/>
          <p:cNvPicPr>
            <a:picLocks noChangeAspect="1"/>
          </p:cNvPicPr>
          <p:nvPr/>
        </p:nvPicPr>
        <p:blipFill>
          <a:blip r:embed="rId3"/>
          <a:stretch>
            <a:fillRect/>
          </a:stretch>
        </p:blipFill>
        <p:spPr>
          <a:xfrm>
            <a:off x="11353800" y="5988098"/>
            <a:ext cx="706795" cy="869902"/>
          </a:xfrm>
          <a:prstGeom prst="rect">
            <a:avLst/>
          </a:prstGeom>
        </p:spPr>
      </p:pic>
    </p:spTree>
    <p:extLst>
      <p:ext uri="{BB962C8B-B14F-4D97-AF65-F5344CB8AC3E}">
        <p14:creationId xmlns:p14="http://schemas.microsoft.com/office/powerpoint/2010/main" val="11056581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10.0.0.20\psec projects\Precast\50 THK PRECAST BOUNDARY WALL\Photo2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5719"/>
            <a:ext cx="9144000" cy="6786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524000" y="-18361"/>
            <a:ext cx="951058" cy="1170533"/>
          </a:xfrm>
          <a:prstGeom prst="rect">
            <a:avLst/>
          </a:prstGeom>
        </p:spPr>
      </p:pic>
      <p:sp>
        <p:nvSpPr>
          <p:cNvPr id="2" name="Date Placeholder 1"/>
          <p:cNvSpPr>
            <a:spLocks noGrp="1"/>
          </p:cNvSpPr>
          <p:nvPr>
            <p:ph type="dt" sz="half" idx="10"/>
          </p:nvPr>
        </p:nvSpPr>
        <p:spPr/>
        <p:txBody>
          <a:bodyPr/>
          <a:lstStyle/>
          <a:p>
            <a:fld id="{681BB8D3-3E57-42CB-BE9D-126DCD476C0D}"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122</a:t>
            </a:fld>
            <a:endParaRPr lang="en-US"/>
          </a:p>
        </p:txBody>
      </p:sp>
      <p:pic>
        <p:nvPicPr>
          <p:cNvPr id="7" name="Picture 6"/>
          <p:cNvPicPr>
            <a:picLocks noChangeAspect="1"/>
          </p:cNvPicPr>
          <p:nvPr/>
        </p:nvPicPr>
        <p:blipFill>
          <a:blip r:embed="rId3"/>
          <a:stretch>
            <a:fillRect/>
          </a:stretch>
        </p:blipFill>
        <p:spPr>
          <a:xfrm>
            <a:off x="11485205" y="5988098"/>
            <a:ext cx="706795" cy="869902"/>
          </a:xfrm>
          <a:prstGeom prst="rect">
            <a:avLst/>
          </a:prstGeom>
        </p:spPr>
      </p:pic>
    </p:spTree>
    <p:extLst>
      <p:ext uri="{BB962C8B-B14F-4D97-AF65-F5344CB8AC3E}">
        <p14:creationId xmlns:p14="http://schemas.microsoft.com/office/powerpoint/2010/main" val="38988031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10.0.0.20\psec projects\Precast\50 THK PRECAST BOUNDARY WALL\Photo3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5719"/>
            <a:ext cx="9144000" cy="67865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754E37BC-7651-40C0-9F0A-80FE0DEEABD2}"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123</a:t>
            </a:fld>
            <a:endParaRPr lang="en-US"/>
          </a:p>
        </p:txBody>
      </p:sp>
      <p:pic>
        <p:nvPicPr>
          <p:cNvPr id="7" name="Picture 6"/>
          <p:cNvPicPr>
            <a:picLocks noChangeAspect="1"/>
          </p:cNvPicPr>
          <p:nvPr/>
        </p:nvPicPr>
        <p:blipFill>
          <a:blip r:embed="rId3"/>
          <a:stretch>
            <a:fillRect/>
          </a:stretch>
        </p:blipFill>
        <p:spPr>
          <a:xfrm>
            <a:off x="11485205" y="5988098"/>
            <a:ext cx="706795" cy="869902"/>
          </a:xfrm>
          <a:prstGeom prst="rect">
            <a:avLst/>
          </a:prstGeom>
        </p:spPr>
      </p:pic>
    </p:spTree>
    <p:extLst>
      <p:ext uri="{BB962C8B-B14F-4D97-AF65-F5344CB8AC3E}">
        <p14:creationId xmlns:p14="http://schemas.microsoft.com/office/powerpoint/2010/main" val="16938505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10.0.0.20\psec projects\Precast\50 THK PRECAST BOUNDARY WALL\Photo3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5719"/>
            <a:ext cx="9144000" cy="67865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42152158-4071-465D-8010-9C2306DE352D}"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124</a:t>
            </a:fld>
            <a:endParaRPr lang="en-US"/>
          </a:p>
        </p:txBody>
      </p:sp>
      <p:pic>
        <p:nvPicPr>
          <p:cNvPr id="7" name="Picture 6"/>
          <p:cNvPicPr>
            <a:picLocks noChangeAspect="1"/>
          </p:cNvPicPr>
          <p:nvPr/>
        </p:nvPicPr>
        <p:blipFill>
          <a:blip r:embed="rId3"/>
          <a:stretch>
            <a:fillRect/>
          </a:stretch>
        </p:blipFill>
        <p:spPr>
          <a:xfrm>
            <a:off x="11457602" y="5988098"/>
            <a:ext cx="706795" cy="869902"/>
          </a:xfrm>
          <a:prstGeom prst="rect">
            <a:avLst/>
          </a:prstGeom>
        </p:spPr>
      </p:pic>
    </p:spTree>
    <p:extLst>
      <p:ext uri="{BB962C8B-B14F-4D97-AF65-F5344CB8AC3E}">
        <p14:creationId xmlns:p14="http://schemas.microsoft.com/office/powerpoint/2010/main" val="20496095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10.0.0.20\psec projects\Precast\50 THK PRECAST BOUNDARY WALL\Photo3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5719"/>
            <a:ext cx="9144000" cy="67865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040D3833-23E2-4900-900A-A4C2E4E2FFDC}"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125</a:t>
            </a:fld>
            <a:endParaRPr lang="en-US"/>
          </a:p>
        </p:txBody>
      </p:sp>
      <p:pic>
        <p:nvPicPr>
          <p:cNvPr id="7" name="Picture 6"/>
          <p:cNvPicPr>
            <a:picLocks noChangeAspect="1"/>
          </p:cNvPicPr>
          <p:nvPr/>
        </p:nvPicPr>
        <p:blipFill>
          <a:blip r:embed="rId3"/>
          <a:stretch>
            <a:fillRect/>
          </a:stretch>
        </p:blipFill>
        <p:spPr>
          <a:xfrm>
            <a:off x="11485205" y="5921399"/>
            <a:ext cx="706795" cy="869902"/>
          </a:xfrm>
          <a:prstGeom prst="rect">
            <a:avLst/>
          </a:prstGeom>
        </p:spPr>
      </p:pic>
    </p:spTree>
    <p:extLst>
      <p:ext uri="{BB962C8B-B14F-4D97-AF65-F5344CB8AC3E}">
        <p14:creationId xmlns:p14="http://schemas.microsoft.com/office/powerpoint/2010/main" val="40619864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10.0.0.20\psec projects\Precast\50 THK PRECAST BOUNDARY WALL\Photo3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5719"/>
            <a:ext cx="9144000" cy="6786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524000" y="1"/>
            <a:ext cx="951058" cy="1170533"/>
          </a:xfrm>
          <a:prstGeom prst="rect">
            <a:avLst/>
          </a:prstGeom>
        </p:spPr>
      </p:pic>
      <p:sp>
        <p:nvSpPr>
          <p:cNvPr id="2" name="Date Placeholder 1"/>
          <p:cNvSpPr>
            <a:spLocks noGrp="1"/>
          </p:cNvSpPr>
          <p:nvPr>
            <p:ph type="dt" sz="half" idx="10"/>
          </p:nvPr>
        </p:nvSpPr>
        <p:spPr/>
        <p:txBody>
          <a:bodyPr/>
          <a:lstStyle/>
          <a:p>
            <a:fld id="{7115CC9B-E16B-457C-A421-813ABC53BC08}"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126</a:t>
            </a:fld>
            <a:endParaRPr lang="en-US"/>
          </a:p>
        </p:txBody>
      </p:sp>
      <p:pic>
        <p:nvPicPr>
          <p:cNvPr id="7" name="Picture 6"/>
          <p:cNvPicPr>
            <a:picLocks noChangeAspect="1"/>
          </p:cNvPicPr>
          <p:nvPr/>
        </p:nvPicPr>
        <p:blipFill>
          <a:blip r:embed="rId3"/>
          <a:stretch>
            <a:fillRect/>
          </a:stretch>
        </p:blipFill>
        <p:spPr>
          <a:xfrm>
            <a:off x="11457602" y="5988098"/>
            <a:ext cx="706795" cy="869902"/>
          </a:xfrm>
          <a:prstGeom prst="rect">
            <a:avLst/>
          </a:prstGeom>
        </p:spPr>
      </p:pic>
    </p:spTree>
    <p:extLst>
      <p:ext uri="{BB962C8B-B14F-4D97-AF65-F5344CB8AC3E}">
        <p14:creationId xmlns:p14="http://schemas.microsoft.com/office/powerpoint/2010/main" val="23996446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10.0.0.20\psec projects\Precast\50 THK PRECAST BOUNDARY WALL\Photo3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5719"/>
            <a:ext cx="9144000" cy="67865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058BB8E8-DF10-440D-9D2E-BCDE7B514844}"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127</a:t>
            </a:fld>
            <a:endParaRPr lang="en-US"/>
          </a:p>
        </p:txBody>
      </p:sp>
      <p:pic>
        <p:nvPicPr>
          <p:cNvPr id="7" name="Picture 6"/>
          <p:cNvPicPr>
            <a:picLocks noChangeAspect="1"/>
          </p:cNvPicPr>
          <p:nvPr/>
        </p:nvPicPr>
        <p:blipFill>
          <a:blip r:embed="rId3"/>
          <a:stretch>
            <a:fillRect/>
          </a:stretch>
        </p:blipFill>
        <p:spPr>
          <a:xfrm>
            <a:off x="11485205" y="5988098"/>
            <a:ext cx="706795" cy="869902"/>
          </a:xfrm>
          <a:prstGeom prst="rect">
            <a:avLst/>
          </a:prstGeom>
        </p:spPr>
      </p:pic>
    </p:spTree>
    <p:extLst>
      <p:ext uri="{BB962C8B-B14F-4D97-AF65-F5344CB8AC3E}">
        <p14:creationId xmlns:p14="http://schemas.microsoft.com/office/powerpoint/2010/main" val="33127922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a:xfrm>
            <a:off x="2057400" y="3200400"/>
            <a:ext cx="8229600" cy="1143000"/>
          </a:xfrm>
        </p:spPr>
        <p:txBody>
          <a:bodyPr anchor="ctr">
            <a:normAutofit fontScale="90000"/>
          </a:bodyPr>
          <a:lstStyle/>
          <a:p>
            <a:pPr algn="ctr" eaLnBrk="1" hangingPunct="1"/>
            <a:r>
              <a:rPr lang="en-US" sz="5700"/>
              <a:t>PRECAST </a:t>
            </a:r>
            <a:br>
              <a:rPr lang="en-US" sz="5700"/>
            </a:br>
            <a:r>
              <a:rPr lang="en-US" sz="5700"/>
              <a:t>WALL </a:t>
            </a:r>
            <a:br>
              <a:rPr lang="en-US" sz="5700"/>
            </a:br>
            <a:r>
              <a:rPr lang="en-US" sz="5700"/>
              <a:t>PANELS</a:t>
            </a:r>
          </a:p>
        </p:txBody>
      </p:sp>
      <p:sp>
        <p:nvSpPr>
          <p:cNvPr id="2" name="Date Placeholder 1"/>
          <p:cNvSpPr>
            <a:spLocks noGrp="1"/>
          </p:cNvSpPr>
          <p:nvPr>
            <p:ph type="dt" sz="half" idx="10"/>
          </p:nvPr>
        </p:nvSpPr>
        <p:spPr/>
        <p:txBody>
          <a:bodyPr/>
          <a:lstStyle/>
          <a:p>
            <a:fld id="{1D141EBC-5071-4D57-B9D0-2B4ACE17C080}"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128</a:t>
            </a:fld>
            <a:endParaRPr lang="en-US"/>
          </a:p>
        </p:txBody>
      </p:sp>
      <p:pic>
        <p:nvPicPr>
          <p:cNvPr id="7" name="Picture 6"/>
          <p:cNvPicPr>
            <a:picLocks noChangeAspect="1"/>
          </p:cNvPicPr>
          <p:nvPr/>
        </p:nvPicPr>
        <p:blipFill>
          <a:blip r:embed="rId2"/>
          <a:stretch>
            <a:fillRect/>
          </a:stretch>
        </p:blipFill>
        <p:spPr>
          <a:xfrm>
            <a:off x="11485205" y="5988098"/>
            <a:ext cx="706795" cy="869902"/>
          </a:xfrm>
          <a:prstGeom prst="rect">
            <a:avLst/>
          </a:prstGeom>
        </p:spPr>
      </p:pic>
    </p:spTree>
    <p:extLst>
      <p:ext uri="{BB962C8B-B14F-4D97-AF65-F5344CB8AC3E}">
        <p14:creationId xmlns:p14="http://schemas.microsoft.com/office/powerpoint/2010/main" val="23072482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p:txBody>
          <a:bodyPr anchor="ctr"/>
          <a:lstStyle/>
          <a:p>
            <a:pPr eaLnBrk="1" hangingPunct="1"/>
            <a:r>
              <a:rPr lang="en-US"/>
              <a:t>WALL PANELS</a:t>
            </a:r>
          </a:p>
        </p:txBody>
      </p:sp>
      <p:sp>
        <p:nvSpPr>
          <p:cNvPr id="73731" name="Content Placeholder 2"/>
          <p:cNvSpPr>
            <a:spLocks noGrp="1"/>
          </p:cNvSpPr>
          <p:nvPr>
            <p:ph idx="4294967295"/>
          </p:nvPr>
        </p:nvSpPr>
        <p:spPr/>
        <p:txBody>
          <a:bodyPr/>
          <a:lstStyle/>
          <a:p>
            <a:pPr eaLnBrk="1" hangingPunct="1">
              <a:lnSpc>
                <a:spcPct val="80000"/>
              </a:lnSpc>
            </a:pPr>
            <a:r>
              <a:rPr lang="en-US" sz="2100" dirty="0"/>
              <a:t>Wall Panels could be precast as two types, viz.,</a:t>
            </a:r>
          </a:p>
          <a:p>
            <a:pPr eaLnBrk="1" hangingPunct="1">
              <a:lnSpc>
                <a:spcPct val="80000"/>
              </a:lnSpc>
              <a:buFont typeface="Wingdings" pitchFamily="2" charset="2"/>
              <a:buNone/>
            </a:pPr>
            <a:r>
              <a:rPr lang="en-US" sz="2100" dirty="0"/>
              <a:t>	1) To full thickness as one panel, or </a:t>
            </a:r>
          </a:p>
          <a:p>
            <a:pPr eaLnBrk="1" hangingPunct="1">
              <a:lnSpc>
                <a:spcPct val="80000"/>
              </a:lnSpc>
              <a:buFont typeface="Wingdings" pitchFamily="2" charset="2"/>
              <a:buNone/>
            </a:pPr>
            <a:r>
              <a:rPr lang="en-US" sz="2100" dirty="0"/>
              <a:t>	2) Two leaves as a double precast concrete panel of typically 2 x 50     – 100 mm thickness with integrated structural reinforcement and special lattice girders.  </a:t>
            </a:r>
          </a:p>
          <a:p>
            <a:pPr eaLnBrk="1" hangingPunct="1">
              <a:lnSpc>
                <a:spcPct val="80000"/>
              </a:lnSpc>
              <a:buFont typeface="Wingdings" pitchFamily="2" charset="2"/>
              <a:buNone/>
            </a:pPr>
            <a:r>
              <a:rPr lang="en-US" sz="2100" dirty="0"/>
              <a:t> </a:t>
            </a:r>
          </a:p>
          <a:p>
            <a:pPr eaLnBrk="1" hangingPunct="1">
              <a:lnSpc>
                <a:spcPct val="80000"/>
              </a:lnSpc>
            </a:pPr>
            <a:r>
              <a:rPr lang="en-US" sz="2100" dirty="0"/>
              <a:t>In the case of a first system, the wall panels would be cast horizontally on a flat bed made of steel mould, and after sufficient steam curing the bed is lifted to a 60</a:t>
            </a:r>
            <a:r>
              <a:rPr lang="en-US" sz="2100" baseline="30000" dirty="0"/>
              <a:t>0</a:t>
            </a:r>
            <a:r>
              <a:rPr lang="en-US" sz="2100" dirty="0"/>
              <a:t> angle then is carried away by gantry girders to one end for loading on to a truck and further to precast yard or site.  </a:t>
            </a:r>
          </a:p>
          <a:p>
            <a:pPr eaLnBrk="1" hangingPunct="1">
              <a:lnSpc>
                <a:spcPct val="80000"/>
              </a:lnSpc>
            </a:pPr>
            <a:r>
              <a:rPr lang="en-US" sz="2100" dirty="0"/>
              <a:t>This could also be cast in the vertical position with number of moulds and after sufficient curing can be lifted off and stored in a precast yard for further curing and eventual transportation to the site.</a:t>
            </a:r>
          </a:p>
        </p:txBody>
      </p:sp>
      <p:sp>
        <p:nvSpPr>
          <p:cNvPr id="2" name="Date Placeholder 1"/>
          <p:cNvSpPr>
            <a:spLocks noGrp="1"/>
          </p:cNvSpPr>
          <p:nvPr>
            <p:ph type="dt" sz="half" idx="10"/>
          </p:nvPr>
        </p:nvSpPr>
        <p:spPr/>
        <p:txBody>
          <a:bodyPr/>
          <a:lstStyle/>
          <a:p>
            <a:fld id="{FD6D815D-99DA-4230-B6E0-FDD2E3F218F1}" type="datetime1">
              <a:rPr lang="en-US" smtClean="0"/>
              <a:t>11/28/2021</a:t>
            </a:fld>
            <a:endParaRPr lang="en-US"/>
          </a:p>
        </p:txBody>
      </p:sp>
      <p:sp>
        <p:nvSpPr>
          <p:cNvPr id="3" name="Footer Placeholder 2"/>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129</a:t>
            </a:fld>
            <a:endParaRPr lang="en-US"/>
          </a:p>
        </p:txBody>
      </p:sp>
      <p:pic>
        <p:nvPicPr>
          <p:cNvPr id="8" name="Picture 7"/>
          <p:cNvPicPr>
            <a:picLocks noChangeAspect="1"/>
          </p:cNvPicPr>
          <p:nvPr/>
        </p:nvPicPr>
        <p:blipFill>
          <a:blip r:embed="rId2"/>
          <a:stretch>
            <a:fillRect/>
          </a:stretch>
        </p:blipFill>
        <p:spPr>
          <a:xfrm>
            <a:off x="11485205" y="5931192"/>
            <a:ext cx="706795" cy="869902"/>
          </a:xfrm>
          <a:prstGeom prst="rect">
            <a:avLst/>
          </a:prstGeom>
        </p:spPr>
      </p:pic>
    </p:spTree>
    <p:extLst>
      <p:ext uri="{BB962C8B-B14F-4D97-AF65-F5344CB8AC3E}">
        <p14:creationId xmlns:p14="http://schemas.microsoft.com/office/powerpoint/2010/main" val="2656014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4789D3D-98BC-4BD8-8264-559CEE67A8CD}"/>
              </a:ext>
            </a:extLst>
          </p:cNvPr>
          <p:cNvSpPr>
            <a:spLocks noGrp="1"/>
          </p:cNvSpPr>
          <p:nvPr>
            <p:ph type="dt" sz="half" idx="10"/>
          </p:nvPr>
        </p:nvSpPr>
        <p:spPr/>
        <p:txBody>
          <a:bodyPr/>
          <a:lstStyle/>
          <a:p>
            <a:fld id="{18440593-8A72-4F1D-A714-5F4A3C231926}" type="datetime1">
              <a:rPr lang="en-US" smtClean="0"/>
              <a:t>11/28/2021</a:t>
            </a:fld>
            <a:endParaRPr lang="en-US"/>
          </a:p>
        </p:txBody>
      </p:sp>
      <p:sp>
        <p:nvSpPr>
          <p:cNvPr id="6" name="Footer Placeholder 5">
            <a:extLst>
              <a:ext uri="{FF2B5EF4-FFF2-40B4-BE49-F238E27FC236}">
                <a16:creationId xmlns:a16="http://schemas.microsoft.com/office/drawing/2014/main" id="{256020D9-2419-4EF6-92D5-850051E7A78B}"/>
              </a:ext>
            </a:extLst>
          </p:cNvPr>
          <p:cNvSpPr>
            <a:spLocks noGrp="1"/>
          </p:cNvSpPr>
          <p:nvPr>
            <p:ph type="ftr" sz="quarter" idx="11"/>
          </p:nvPr>
        </p:nvSpPr>
        <p:spPr/>
        <p:txBody>
          <a:bodyPr/>
          <a:lstStyle/>
          <a:p>
            <a:r>
              <a:rPr lang="en-US"/>
              <a:t>METEY ENGINEERING AND CONSULTANCY PVT LTD</a:t>
            </a:r>
          </a:p>
        </p:txBody>
      </p:sp>
      <p:sp>
        <p:nvSpPr>
          <p:cNvPr id="7" name="Slide Number Placeholder 6">
            <a:extLst>
              <a:ext uri="{FF2B5EF4-FFF2-40B4-BE49-F238E27FC236}">
                <a16:creationId xmlns:a16="http://schemas.microsoft.com/office/drawing/2014/main" id="{02A144C1-7D8C-492C-9D9A-A33F27F0F31D}"/>
              </a:ext>
            </a:extLst>
          </p:cNvPr>
          <p:cNvSpPr>
            <a:spLocks noGrp="1"/>
          </p:cNvSpPr>
          <p:nvPr>
            <p:ph type="sldNum" sz="quarter" idx="12"/>
          </p:nvPr>
        </p:nvSpPr>
        <p:spPr/>
        <p:txBody>
          <a:bodyPr/>
          <a:lstStyle/>
          <a:p>
            <a:fld id="{DDC06A91-B13A-404D-A1B7-E4B568BA2786}" type="slidenum">
              <a:rPr lang="en-US" smtClean="0"/>
              <a:t>13</a:t>
            </a:fld>
            <a:endParaRPr lang="en-US"/>
          </a:p>
        </p:txBody>
      </p:sp>
      <p:pic>
        <p:nvPicPr>
          <p:cNvPr id="8" name="Picture 7">
            <a:extLst>
              <a:ext uri="{FF2B5EF4-FFF2-40B4-BE49-F238E27FC236}">
                <a16:creationId xmlns:a16="http://schemas.microsoft.com/office/drawing/2014/main" id="{529E2BBA-D13A-49F0-B0BB-ECFEE15391CC}"/>
              </a:ext>
            </a:extLst>
          </p:cNvPr>
          <p:cNvPicPr>
            <a:picLocks noChangeAspect="1"/>
          </p:cNvPicPr>
          <p:nvPr/>
        </p:nvPicPr>
        <p:blipFill>
          <a:blip r:embed="rId2"/>
          <a:stretch>
            <a:fillRect/>
          </a:stretch>
        </p:blipFill>
        <p:spPr>
          <a:xfrm>
            <a:off x="1377845" y="89246"/>
            <a:ext cx="8755505" cy="6267104"/>
          </a:xfrm>
          <a:prstGeom prst="rect">
            <a:avLst/>
          </a:prstGeom>
        </p:spPr>
      </p:pic>
    </p:spTree>
    <p:extLst>
      <p:ext uri="{BB962C8B-B14F-4D97-AF65-F5344CB8AC3E}">
        <p14:creationId xmlns:p14="http://schemas.microsoft.com/office/powerpoint/2010/main" val="14854682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a:xfrm>
            <a:off x="2057400" y="4572000"/>
            <a:ext cx="8305800" cy="2286000"/>
          </a:xfrm>
        </p:spPr>
        <p:txBody>
          <a:bodyPr anchor="ctr"/>
          <a:lstStyle/>
          <a:p>
            <a:pPr eaLnBrk="1" hangingPunct="1"/>
            <a:r>
              <a:rPr lang="en-US" sz="2000"/>
              <a:t>Cladding panels are defined as non-load bearing architectural panels, which only fulfil an enclosing and decorative function in the façade.  The combination of finish and shape contributes to the architectural expression and finished appearance of the structure.</a:t>
            </a:r>
          </a:p>
        </p:txBody>
      </p:sp>
      <p:pic>
        <p:nvPicPr>
          <p:cNvPr id="74755" name="Content Placeholder 3" descr="pan_001.gif"/>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2286001" y="152401"/>
            <a:ext cx="7051675" cy="4506913"/>
          </a:xfrm>
        </p:spPr>
      </p:pic>
      <p:sp>
        <p:nvSpPr>
          <p:cNvPr id="2" name="Date Placeholder 1"/>
          <p:cNvSpPr>
            <a:spLocks noGrp="1"/>
          </p:cNvSpPr>
          <p:nvPr>
            <p:ph type="dt" sz="half" idx="10"/>
          </p:nvPr>
        </p:nvSpPr>
        <p:spPr/>
        <p:txBody>
          <a:bodyPr/>
          <a:lstStyle/>
          <a:p>
            <a:fld id="{0F57BD48-3C3B-4C1F-B9BD-C6C4C474632C}" type="datetime1">
              <a:rPr lang="en-US" smtClean="0"/>
              <a:t>11/28/2021</a:t>
            </a:fld>
            <a:endParaRPr lang="en-US"/>
          </a:p>
        </p:txBody>
      </p:sp>
      <p:sp>
        <p:nvSpPr>
          <p:cNvPr id="3" name="Footer Placeholder 2"/>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130</a:t>
            </a:fld>
            <a:endParaRPr lang="en-US"/>
          </a:p>
        </p:txBody>
      </p:sp>
      <p:pic>
        <p:nvPicPr>
          <p:cNvPr id="8" name="Picture 7"/>
          <p:cNvPicPr>
            <a:picLocks noChangeAspect="1"/>
          </p:cNvPicPr>
          <p:nvPr/>
        </p:nvPicPr>
        <p:blipFill>
          <a:blip r:embed="rId3"/>
          <a:stretch>
            <a:fillRect/>
          </a:stretch>
        </p:blipFill>
        <p:spPr>
          <a:xfrm>
            <a:off x="11457602" y="5921399"/>
            <a:ext cx="706795" cy="869902"/>
          </a:xfrm>
          <a:prstGeom prst="rect">
            <a:avLst/>
          </a:prstGeom>
        </p:spPr>
      </p:pic>
    </p:spTree>
    <p:extLst>
      <p:ext uri="{BB962C8B-B14F-4D97-AF65-F5344CB8AC3E}">
        <p14:creationId xmlns:p14="http://schemas.microsoft.com/office/powerpoint/2010/main" val="42534698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5" y="1844824"/>
            <a:ext cx="8208143" cy="2880320"/>
          </a:xfrm>
        </p:spPr>
        <p:txBody>
          <a:bodyPr/>
          <a:lstStyle/>
          <a:p>
            <a:pPr>
              <a:lnSpc>
                <a:spcPct val="125000"/>
              </a:lnSpc>
            </a:pPr>
            <a:r>
              <a:rPr lang="en-US" dirty="0"/>
              <a:t>EXAMPLES IN India</a:t>
            </a:r>
            <a:br>
              <a:rPr lang="en-US" dirty="0"/>
            </a:br>
            <a:r>
              <a:rPr lang="en-US" sz="4000" dirty="0"/>
              <a:t>precast buildings</a:t>
            </a:r>
            <a:br>
              <a:rPr lang="en-US" sz="4000" dirty="0"/>
            </a:br>
            <a:endParaRPr lang="en-US" dirty="0"/>
          </a:p>
        </p:txBody>
      </p:sp>
      <p:sp>
        <p:nvSpPr>
          <p:cNvPr id="3" name="Footer Placeholder 2"/>
          <p:cNvSpPr>
            <a:spLocks noGrp="1"/>
          </p:cNvSpPr>
          <p:nvPr>
            <p:ph type="ftr" sz="quarter" idx="11"/>
          </p:nvPr>
        </p:nvSpPr>
        <p:spPr/>
        <p:txBody>
          <a:bodyPr/>
          <a:lstStyle/>
          <a:p>
            <a:r>
              <a:rPr lang="en-US" dirty="0"/>
              <a:t>Alternative Way of Construction</a:t>
            </a:r>
          </a:p>
        </p:txBody>
      </p:sp>
      <p:pic>
        <p:nvPicPr>
          <p:cNvPr id="4" name="Picture 3">
            <a:extLst>
              <a:ext uri="{FF2B5EF4-FFF2-40B4-BE49-F238E27FC236}">
                <a16:creationId xmlns:a16="http://schemas.microsoft.com/office/drawing/2014/main" id="{BA0B03AA-0721-4DA6-8D9F-4EB75924EC99}"/>
              </a:ext>
            </a:extLst>
          </p:cNvPr>
          <p:cNvPicPr>
            <a:picLocks noChangeAspect="1"/>
          </p:cNvPicPr>
          <p:nvPr/>
        </p:nvPicPr>
        <p:blipFill>
          <a:blip r:embed="rId2"/>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23607870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590" y="342265"/>
            <a:ext cx="4556760" cy="903605"/>
          </a:xfrm>
        </p:spPr>
        <p:txBody>
          <a:bodyPr>
            <a:normAutofit/>
          </a:bodyPr>
          <a:lstStyle/>
          <a:p>
            <a:pPr algn="ctr"/>
            <a:r>
              <a:rPr lang="en-GB" sz="2800" b="1" dirty="0"/>
              <a:t>WTC-WORLD TRADE CENTRE, PUNE</a:t>
            </a:r>
          </a:p>
        </p:txBody>
      </p:sp>
      <p:sp>
        <p:nvSpPr>
          <p:cNvPr id="3" name="Content Placeholder 2"/>
          <p:cNvSpPr>
            <a:spLocks noGrp="1"/>
          </p:cNvSpPr>
          <p:nvPr>
            <p:ph sz="half" idx="1"/>
          </p:nvPr>
        </p:nvSpPr>
        <p:spPr>
          <a:xfrm>
            <a:off x="369570" y="1856963"/>
            <a:ext cx="4613910" cy="1489075"/>
          </a:xfrm>
        </p:spPr>
        <p:txBody>
          <a:bodyPr/>
          <a:lstStyle/>
          <a:p>
            <a:pPr marL="0" indent="0">
              <a:buNone/>
            </a:pPr>
            <a:r>
              <a:rPr lang="en-GB" dirty="0"/>
              <a:t>Built up area :16.5 Lakh </a:t>
            </a:r>
            <a:r>
              <a:rPr lang="en-GB" dirty="0" err="1"/>
              <a:t>Sq.Ft</a:t>
            </a:r>
            <a:br>
              <a:rPr lang="en-GB" dirty="0"/>
            </a:br>
            <a:r>
              <a:rPr lang="en-GB" dirty="0"/>
              <a:t>Total No of Floors: Basement+Podium+10 Floor</a:t>
            </a:r>
          </a:p>
          <a:p>
            <a:pPr marL="0" indent="0">
              <a:buNone/>
            </a:pPr>
            <a:endParaRPr lang="en-GB" dirty="0"/>
          </a:p>
        </p:txBody>
      </p:sp>
      <p:pic>
        <p:nvPicPr>
          <p:cNvPr id="5" name="Content Placeholder 4"/>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83530" y="342264"/>
            <a:ext cx="6617970" cy="6275705"/>
          </a:xfrm>
          <a:prstGeom prst="rect">
            <a:avLst/>
          </a:prstGeom>
          <a:noFill/>
          <a:ln>
            <a:noFill/>
          </a:ln>
        </p:spPr>
      </p:pic>
      <p:pic>
        <p:nvPicPr>
          <p:cNvPr id="6" name="Picture 5">
            <a:extLst>
              <a:ext uri="{FF2B5EF4-FFF2-40B4-BE49-F238E27FC236}">
                <a16:creationId xmlns:a16="http://schemas.microsoft.com/office/drawing/2014/main" id="{E7A805A0-AD01-4CBB-843E-7F186C581283}"/>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27745148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2887980" cy="880745"/>
          </a:xfrm>
        </p:spPr>
        <p:txBody>
          <a:bodyPr/>
          <a:lstStyle/>
          <a:p>
            <a:r>
              <a:rPr lang="en-GB" dirty="0"/>
              <a:t>BDA Project</a:t>
            </a:r>
          </a:p>
        </p:txBody>
      </p:sp>
      <p:sp>
        <p:nvSpPr>
          <p:cNvPr id="3" name="Content Placeholder 2"/>
          <p:cNvSpPr>
            <a:spLocks noGrp="1"/>
          </p:cNvSpPr>
          <p:nvPr>
            <p:ph sz="half" idx="1"/>
          </p:nvPr>
        </p:nvSpPr>
        <p:spPr>
          <a:xfrm>
            <a:off x="838200" y="1825625"/>
            <a:ext cx="4475922" cy="4351338"/>
          </a:xfrm>
        </p:spPr>
        <p:txBody>
          <a:bodyPr>
            <a:normAutofit lnSpcReduction="10000"/>
          </a:bodyPr>
          <a:lstStyle/>
          <a:p>
            <a:pPr marL="0" indent="0" algn="just">
              <a:buNone/>
            </a:pPr>
            <a:r>
              <a:rPr lang="en-GB" dirty="0"/>
              <a:t>Bangalore Development Authority (BDA) B+S+18 floor housing project </a:t>
            </a:r>
            <a:r>
              <a:rPr lang="en-GB" dirty="0" err="1"/>
              <a:t>Doddabanahalli</a:t>
            </a:r>
            <a:r>
              <a:rPr lang="en-GB" dirty="0"/>
              <a:t> Bangalore</a:t>
            </a:r>
          </a:p>
          <a:p>
            <a:pPr marL="0" indent="0" algn="just">
              <a:buNone/>
            </a:pPr>
            <a:r>
              <a:rPr lang="en-GB" dirty="0"/>
              <a:t>B+S+18 FLOOR HOUSING PROJECT, DODDABANAHALLI, BANGALORE</a:t>
            </a:r>
          </a:p>
          <a:p>
            <a:pPr marL="0" indent="0" algn="just">
              <a:buNone/>
            </a:pPr>
            <a:r>
              <a:rPr lang="en-GB" dirty="0"/>
              <a:t>M/s. </a:t>
            </a:r>
            <a:r>
              <a:rPr lang="en-GB" dirty="0" err="1"/>
              <a:t>B.G.Shirke</a:t>
            </a:r>
            <a:r>
              <a:rPr lang="en-GB" dirty="0"/>
              <a:t> Construction Technology Pvt Limited, Pune built the structure using Prefab technology</a:t>
            </a:r>
          </a:p>
          <a:p>
            <a:pPr algn="just"/>
            <a:endParaRPr lang="en-GB" dirty="0"/>
          </a:p>
        </p:txBody>
      </p:sp>
      <p:pic>
        <p:nvPicPr>
          <p:cNvPr id="5" name="Content Placeholder 4" descr="FRONT copy"/>
          <p:cNvPicPr>
            <a:picLocks noGrp="1"/>
          </p:cNvPicPr>
          <p:nvPr>
            <p:ph sz="half" idx="2"/>
          </p:nvPr>
        </p:nvPicPr>
        <p:blipFill rotWithShape="1">
          <a:blip r:embed="rId2">
            <a:extLst>
              <a:ext uri="{28A0092B-C50C-407E-A947-70E740481C1C}">
                <a14:useLocalDpi xmlns:a14="http://schemas.microsoft.com/office/drawing/2010/main" val="0"/>
              </a:ext>
            </a:extLst>
          </a:blip>
          <a:srcRect t="2629"/>
          <a:stretch/>
        </p:blipFill>
        <p:spPr bwMode="auto">
          <a:xfrm>
            <a:off x="6230656" y="2037838"/>
            <a:ext cx="5400000" cy="4320000"/>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A8B539B-7258-4185-9CCC-53BA4CE3F03C}"/>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5878227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 y="320039"/>
            <a:ext cx="3242310" cy="1234441"/>
          </a:xfrm>
        </p:spPr>
        <p:txBody>
          <a:bodyPr>
            <a:normAutofit fontScale="90000"/>
          </a:bodyPr>
          <a:lstStyle/>
          <a:p>
            <a:r>
              <a:rPr lang="en-US" dirty="0"/>
              <a:t>Office Building </a:t>
            </a:r>
            <a:br>
              <a:rPr lang="en-US" dirty="0"/>
            </a:br>
            <a:r>
              <a:rPr lang="en-US" dirty="0"/>
              <a:t>in Hyderabad: </a:t>
            </a:r>
            <a:br>
              <a:rPr lang="en-US" dirty="0"/>
            </a:br>
            <a:endParaRPr lang="en-GB" dirty="0"/>
          </a:p>
        </p:txBody>
      </p:sp>
      <p:sp>
        <p:nvSpPr>
          <p:cNvPr id="3" name="Content Placeholder 2"/>
          <p:cNvSpPr>
            <a:spLocks noGrp="1"/>
          </p:cNvSpPr>
          <p:nvPr>
            <p:ph sz="half" idx="1"/>
          </p:nvPr>
        </p:nvSpPr>
        <p:spPr>
          <a:xfrm>
            <a:off x="186690" y="1665901"/>
            <a:ext cx="5181860" cy="3687805"/>
          </a:xfrm>
        </p:spPr>
        <p:txBody>
          <a:bodyPr/>
          <a:lstStyle/>
          <a:p>
            <a:r>
              <a:rPr lang="en-US" dirty="0"/>
              <a:t>Stilts- 2no’s + G +4 ; 1,65,000 sft </a:t>
            </a:r>
          </a:p>
          <a:p>
            <a:r>
              <a:rPr lang="en-US" dirty="0"/>
              <a:t>Delivered in 4.5 months</a:t>
            </a:r>
          </a:p>
        </p:txBody>
      </p:sp>
      <p:pic>
        <p:nvPicPr>
          <p:cNvPr id="7" name="Content Placeholder 6"/>
          <p:cNvPicPr>
            <a:picLocks noGrp="1" noChangeAspect="1"/>
          </p:cNvPicPr>
          <p:nvPr>
            <p:ph sz="half" idx="2"/>
          </p:nvPr>
        </p:nvPicPr>
        <p:blipFill>
          <a:blip r:embed="rId2"/>
          <a:stretch>
            <a:fillRect/>
          </a:stretch>
        </p:blipFill>
        <p:spPr>
          <a:xfrm>
            <a:off x="5241729" y="320038"/>
            <a:ext cx="6761663" cy="4617721"/>
          </a:xfrm>
          <a:prstGeom prst="rect">
            <a:avLst/>
          </a:prstGeom>
        </p:spPr>
      </p:pic>
      <p:pic>
        <p:nvPicPr>
          <p:cNvPr id="5" name="Picture 4">
            <a:extLst>
              <a:ext uri="{FF2B5EF4-FFF2-40B4-BE49-F238E27FC236}">
                <a16:creationId xmlns:a16="http://schemas.microsoft.com/office/drawing/2014/main" id="{76BC2485-DE7B-446D-BFCE-796D0CEF5E1C}"/>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2620442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3310" y="307975"/>
            <a:ext cx="4123353" cy="949325"/>
          </a:xfrm>
        </p:spPr>
        <p:txBody>
          <a:bodyPr/>
          <a:lstStyle/>
          <a:p>
            <a:pPr algn="ctr"/>
            <a:r>
              <a:rPr lang="en-GB" b="1" dirty="0"/>
              <a:t>Hospital Building:</a:t>
            </a:r>
            <a:endParaRPr lang="en-GB" dirty="0"/>
          </a:p>
        </p:txBody>
      </p:sp>
      <p:sp>
        <p:nvSpPr>
          <p:cNvPr id="3" name="Content Placeholder 2"/>
          <p:cNvSpPr>
            <a:spLocks noGrp="1"/>
          </p:cNvSpPr>
          <p:nvPr>
            <p:ph sz="half" idx="1"/>
          </p:nvPr>
        </p:nvSpPr>
        <p:spPr>
          <a:xfrm>
            <a:off x="518128" y="1539875"/>
            <a:ext cx="4076731" cy="4351338"/>
          </a:xfrm>
        </p:spPr>
        <p:txBody>
          <a:bodyPr>
            <a:normAutofit fontScale="85000" lnSpcReduction="10000"/>
          </a:bodyPr>
          <a:lstStyle/>
          <a:p>
            <a:pPr marL="0" indent="0" algn="just">
              <a:buNone/>
            </a:pPr>
            <a:r>
              <a:rPr lang="en-GB" b="1" dirty="0"/>
              <a:t>G+4 – 1,20,000 sft : Built in 4 months</a:t>
            </a:r>
            <a:endParaRPr lang="en-GB" dirty="0"/>
          </a:p>
          <a:p>
            <a:pPr marL="0" indent="0" algn="just">
              <a:buNone/>
            </a:pPr>
            <a:r>
              <a:rPr lang="en-GB" dirty="0"/>
              <a:t>Precast elements used are, viz.,</a:t>
            </a:r>
          </a:p>
          <a:p>
            <a:pPr marL="0" indent="0" algn="just">
              <a:buNone/>
            </a:pPr>
            <a:r>
              <a:rPr lang="en-GB" dirty="0"/>
              <a:t>Precast Prestressed Hollow core slabs, </a:t>
            </a:r>
          </a:p>
          <a:p>
            <a:pPr marL="0" indent="0" algn="just">
              <a:buNone/>
            </a:pPr>
            <a:r>
              <a:rPr lang="en-GB" dirty="0"/>
              <a:t>Prestressed beams, </a:t>
            </a:r>
          </a:p>
          <a:p>
            <a:pPr marL="0" indent="0" algn="just">
              <a:buNone/>
            </a:pPr>
            <a:r>
              <a:rPr lang="en-GB" dirty="0"/>
              <a:t>Precast Retaining walls, Precast Stairs, </a:t>
            </a:r>
          </a:p>
          <a:p>
            <a:pPr marL="0" indent="0" algn="just">
              <a:buNone/>
            </a:pPr>
            <a:r>
              <a:rPr lang="en-GB" dirty="0"/>
              <a:t>Precast Lift walls, </a:t>
            </a:r>
          </a:p>
          <a:p>
            <a:pPr marL="0" indent="0" algn="just">
              <a:buNone/>
            </a:pPr>
            <a:r>
              <a:rPr lang="en-GB" dirty="0"/>
              <a:t>Precast Architectural elements, </a:t>
            </a:r>
          </a:p>
          <a:p>
            <a:pPr marL="0" indent="0" algn="just">
              <a:buNone/>
            </a:pPr>
            <a:r>
              <a:rPr lang="en-GB" dirty="0"/>
              <a:t>Precast ducts</a:t>
            </a:r>
          </a:p>
        </p:txBody>
      </p:sp>
      <p:pic>
        <p:nvPicPr>
          <p:cNvPr id="6" name="Content Placeholder 5"/>
          <p:cNvPicPr>
            <a:picLocks noGrp="1" noChangeAspect="1"/>
          </p:cNvPicPr>
          <p:nvPr>
            <p:ph sz="half" idx="2"/>
          </p:nvPr>
        </p:nvPicPr>
        <p:blipFill>
          <a:blip r:embed="rId2"/>
          <a:stretch>
            <a:fillRect/>
          </a:stretch>
        </p:blipFill>
        <p:spPr>
          <a:xfrm>
            <a:off x="4923453" y="1690688"/>
            <a:ext cx="6430347" cy="4320000"/>
          </a:xfrm>
          <a:prstGeom prst="rect">
            <a:avLst/>
          </a:prstGeom>
        </p:spPr>
      </p:pic>
      <p:pic>
        <p:nvPicPr>
          <p:cNvPr id="5" name="Picture 4">
            <a:extLst>
              <a:ext uri="{FF2B5EF4-FFF2-40B4-BE49-F238E27FC236}">
                <a16:creationId xmlns:a16="http://schemas.microsoft.com/office/drawing/2014/main" id="{85097265-F7C2-4C2C-A1C1-915DD5C7F411}"/>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7874693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54340" cy="709295"/>
          </a:xfrm>
        </p:spPr>
        <p:txBody>
          <a:bodyPr/>
          <a:lstStyle/>
          <a:p>
            <a:pPr algn="ctr"/>
            <a:r>
              <a:rPr lang="en-GB" b="1" dirty="0"/>
              <a:t>Industrial Building in Hyderabad</a:t>
            </a:r>
          </a:p>
        </p:txBody>
      </p:sp>
      <p:sp>
        <p:nvSpPr>
          <p:cNvPr id="3" name="Content Placeholder 2"/>
          <p:cNvSpPr>
            <a:spLocks noGrp="1"/>
          </p:cNvSpPr>
          <p:nvPr>
            <p:ph sz="half" idx="1"/>
          </p:nvPr>
        </p:nvSpPr>
        <p:spPr>
          <a:xfrm>
            <a:off x="838200" y="1825625"/>
            <a:ext cx="3071191" cy="4351338"/>
          </a:xfrm>
        </p:spPr>
        <p:txBody>
          <a:bodyPr/>
          <a:lstStyle/>
          <a:p>
            <a:pPr algn="just"/>
            <a:r>
              <a:rPr lang="en-GB" dirty="0"/>
              <a:t>Cadbury’s project- 2,20,000 sft</a:t>
            </a:r>
          </a:p>
          <a:p>
            <a:pPr algn="just"/>
            <a:r>
              <a:rPr lang="en-GB" dirty="0"/>
              <a:t>Composite Construction: Steel columns and Beams + Precast Hollow core slabs</a:t>
            </a:r>
          </a:p>
          <a:p>
            <a:pPr algn="just"/>
            <a:r>
              <a:rPr lang="en-GB" dirty="0"/>
              <a:t>Delivered in 5 months</a:t>
            </a:r>
          </a:p>
        </p:txBody>
      </p:sp>
      <p:pic>
        <p:nvPicPr>
          <p:cNvPr id="6" name="Content Placeholder 5"/>
          <p:cNvPicPr>
            <a:picLocks noGrp="1" noChangeAspect="1"/>
          </p:cNvPicPr>
          <p:nvPr>
            <p:ph sz="half" idx="2"/>
          </p:nvPr>
        </p:nvPicPr>
        <p:blipFill>
          <a:blip r:embed="rId2"/>
          <a:stretch>
            <a:fillRect/>
          </a:stretch>
        </p:blipFill>
        <p:spPr>
          <a:xfrm>
            <a:off x="4559340" y="1074420"/>
            <a:ext cx="7492532" cy="4411980"/>
          </a:xfrm>
          <a:prstGeom prst="rect">
            <a:avLst/>
          </a:prstGeom>
        </p:spPr>
      </p:pic>
      <p:pic>
        <p:nvPicPr>
          <p:cNvPr id="5" name="Picture 4">
            <a:extLst>
              <a:ext uri="{FF2B5EF4-FFF2-40B4-BE49-F238E27FC236}">
                <a16:creationId xmlns:a16="http://schemas.microsoft.com/office/drawing/2014/main" id="{16297718-0261-40CD-8D9A-022BAB3163E1}"/>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4302516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3999" y="1122363"/>
            <a:ext cx="9621079" cy="2387600"/>
          </a:xfrm>
        </p:spPr>
        <p:txBody>
          <a:bodyPr>
            <a:normAutofit fontScale="90000"/>
          </a:bodyPr>
          <a:lstStyle/>
          <a:p>
            <a:r>
              <a:rPr lang="en-GB" dirty="0"/>
              <a:t>Few of the projects carried out by</a:t>
            </a:r>
            <a:r>
              <a:rPr lang="en-GB" b="1" dirty="0"/>
              <a:t>  </a:t>
            </a:r>
            <a:br>
              <a:rPr lang="en-GB" b="1" dirty="0"/>
            </a:br>
            <a:r>
              <a:rPr lang="en-GB" b="1" dirty="0"/>
              <a:t>VME Group, Chennai</a:t>
            </a:r>
            <a:endParaRPr lang="en-GB" dirty="0"/>
          </a:p>
        </p:txBody>
      </p:sp>
      <p:pic>
        <p:nvPicPr>
          <p:cNvPr id="3" name="Picture 2">
            <a:extLst>
              <a:ext uri="{FF2B5EF4-FFF2-40B4-BE49-F238E27FC236}">
                <a16:creationId xmlns:a16="http://schemas.microsoft.com/office/drawing/2014/main" id="{50DE34D4-3DE8-479F-865C-6D3AC0795DC4}"/>
              </a:ext>
            </a:extLst>
          </p:cNvPr>
          <p:cNvPicPr>
            <a:picLocks noChangeAspect="1"/>
          </p:cNvPicPr>
          <p:nvPr/>
        </p:nvPicPr>
        <p:blipFill>
          <a:blip r:embed="rId2"/>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8806601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D.R.D.O, CABS HANGER &amp; OFFICES BUILDINGS, BANGALORE.</a:t>
            </a:r>
          </a:p>
        </p:txBody>
      </p:sp>
      <p:pic>
        <p:nvPicPr>
          <p:cNvPr id="5" name="Content Placeholder 4"/>
          <p:cNvPicPr>
            <a:picLocks noGrp="1"/>
          </p:cNvPicPr>
          <p:nvPr>
            <p:ph sz="half" idx="1"/>
          </p:nvPr>
        </p:nvPicPr>
        <p:blipFill>
          <a:blip r:embed="rId2" cstate="print"/>
          <a:srcRect/>
          <a:stretch>
            <a:fillRect/>
          </a:stretch>
        </p:blipFill>
        <p:spPr bwMode="auto">
          <a:xfrm>
            <a:off x="838200" y="2438950"/>
            <a:ext cx="4320000" cy="3600000"/>
          </a:xfrm>
          <a:prstGeom prst="rect">
            <a:avLst/>
          </a:prstGeom>
          <a:noFill/>
          <a:ln w="9525">
            <a:noFill/>
            <a:miter lim="800000"/>
            <a:headEnd/>
            <a:tailEnd/>
          </a:ln>
        </p:spPr>
      </p:pic>
      <p:pic>
        <p:nvPicPr>
          <p:cNvPr id="6" name="Content Placeholder 5"/>
          <p:cNvPicPr>
            <a:picLocks noGrp="1"/>
          </p:cNvPicPr>
          <p:nvPr>
            <p:ph sz="half" idx="2"/>
          </p:nvPr>
        </p:nvPicPr>
        <p:blipFill>
          <a:blip r:embed="rId3" cstate="print"/>
          <a:srcRect/>
          <a:stretch>
            <a:fillRect/>
          </a:stretch>
        </p:blipFill>
        <p:spPr bwMode="auto">
          <a:xfrm>
            <a:off x="7033800" y="2438950"/>
            <a:ext cx="4320000" cy="3600000"/>
          </a:xfrm>
          <a:prstGeom prst="rect">
            <a:avLst/>
          </a:prstGeom>
          <a:noFill/>
          <a:ln w="9525">
            <a:noFill/>
            <a:miter lim="800000"/>
            <a:headEnd/>
            <a:tailEnd/>
          </a:ln>
        </p:spPr>
      </p:pic>
      <p:pic>
        <p:nvPicPr>
          <p:cNvPr id="7" name="Picture 6">
            <a:extLst>
              <a:ext uri="{FF2B5EF4-FFF2-40B4-BE49-F238E27FC236}">
                <a16:creationId xmlns:a16="http://schemas.microsoft.com/office/drawing/2014/main" id="{525829A9-7C69-45BA-BB29-475B2A825CA0}"/>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1938415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NOVOTEL IBIS COMBO HOTEL, CHENNAI.	</a:t>
            </a:r>
          </a:p>
        </p:txBody>
      </p:sp>
      <p:pic>
        <p:nvPicPr>
          <p:cNvPr id="5" name="Content Placeholder 4"/>
          <p:cNvPicPr>
            <a:picLocks noGrp="1"/>
          </p:cNvPicPr>
          <p:nvPr>
            <p:ph sz="half" idx="1"/>
          </p:nvPr>
        </p:nvPicPr>
        <p:blipFill>
          <a:blip r:embed="rId2"/>
          <a:srcRect/>
          <a:stretch>
            <a:fillRect/>
          </a:stretch>
        </p:blipFill>
        <p:spPr bwMode="auto">
          <a:xfrm>
            <a:off x="838200" y="2223224"/>
            <a:ext cx="5181600" cy="3556139"/>
          </a:xfrm>
          <a:prstGeom prst="rect">
            <a:avLst/>
          </a:prstGeom>
          <a:noFill/>
          <a:ln w="9525">
            <a:noFill/>
            <a:miter lim="800000"/>
            <a:headEnd/>
            <a:tailEnd/>
          </a:ln>
        </p:spPr>
      </p:pic>
      <p:pic>
        <p:nvPicPr>
          <p:cNvPr id="6" name="Content Placeholder 5"/>
          <p:cNvPicPr>
            <a:picLocks noGrp="1"/>
          </p:cNvPicPr>
          <p:nvPr>
            <p:ph sz="half" idx="2"/>
          </p:nvPr>
        </p:nvPicPr>
        <p:blipFill>
          <a:blip r:embed="rId3" cstate="print"/>
          <a:srcRect/>
          <a:stretch>
            <a:fillRect/>
          </a:stretch>
        </p:blipFill>
        <p:spPr bwMode="auto">
          <a:xfrm>
            <a:off x="7158897" y="2223224"/>
            <a:ext cx="4320000" cy="3600000"/>
          </a:xfrm>
          <a:prstGeom prst="rect">
            <a:avLst/>
          </a:prstGeom>
          <a:noFill/>
          <a:ln w="9525">
            <a:noFill/>
            <a:miter lim="800000"/>
            <a:headEnd/>
            <a:tailEnd/>
          </a:ln>
        </p:spPr>
      </p:pic>
      <p:pic>
        <p:nvPicPr>
          <p:cNvPr id="7" name="Picture 6">
            <a:extLst>
              <a:ext uri="{FF2B5EF4-FFF2-40B4-BE49-F238E27FC236}">
                <a16:creationId xmlns:a16="http://schemas.microsoft.com/office/drawing/2014/main" id="{7BC987C4-469D-4FE4-B350-FA99F323DCD4}"/>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387536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2016CD3-139E-4FCA-A2B5-C76CFF3B6345}"/>
              </a:ext>
            </a:extLst>
          </p:cNvPr>
          <p:cNvSpPr>
            <a:spLocks noGrp="1"/>
          </p:cNvSpPr>
          <p:nvPr>
            <p:ph type="dt" sz="half" idx="10"/>
          </p:nvPr>
        </p:nvSpPr>
        <p:spPr/>
        <p:txBody>
          <a:bodyPr/>
          <a:lstStyle/>
          <a:p>
            <a:fld id="{18440593-8A72-4F1D-A714-5F4A3C231926}" type="datetime1">
              <a:rPr lang="en-US" smtClean="0"/>
              <a:t>11/28/2021</a:t>
            </a:fld>
            <a:endParaRPr lang="en-US"/>
          </a:p>
        </p:txBody>
      </p:sp>
      <p:sp>
        <p:nvSpPr>
          <p:cNvPr id="6" name="Footer Placeholder 5">
            <a:extLst>
              <a:ext uri="{FF2B5EF4-FFF2-40B4-BE49-F238E27FC236}">
                <a16:creationId xmlns:a16="http://schemas.microsoft.com/office/drawing/2014/main" id="{F0752E29-E8AA-454E-A15A-4E97CFD3BD7C}"/>
              </a:ext>
            </a:extLst>
          </p:cNvPr>
          <p:cNvSpPr>
            <a:spLocks noGrp="1"/>
          </p:cNvSpPr>
          <p:nvPr>
            <p:ph type="ftr" sz="quarter" idx="11"/>
          </p:nvPr>
        </p:nvSpPr>
        <p:spPr/>
        <p:txBody>
          <a:bodyPr/>
          <a:lstStyle/>
          <a:p>
            <a:r>
              <a:rPr lang="en-US"/>
              <a:t>METEY ENGINEERING AND CONSULTANCY PVT LTD</a:t>
            </a:r>
          </a:p>
        </p:txBody>
      </p:sp>
      <p:sp>
        <p:nvSpPr>
          <p:cNvPr id="7" name="Slide Number Placeholder 6">
            <a:extLst>
              <a:ext uri="{FF2B5EF4-FFF2-40B4-BE49-F238E27FC236}">
                <a16:creationId xmlns:a16="http://schemas.microsoft.com/office/drawing/2014/main" id="{1A0985B9-2536-45FC-A324-A027E4653544}"/>
              </a:ext>
            </a:extLst>
          </p:cNvPr>
          <p:cNvSpPr>
            <a:spLocks noGrp="1"/>
          </p:cNvSpPr>
          <p:nvPr>
            <p:ph type="sldNum" sz="quarter" idx="12"/>
          </p:nvPr>
        </p:nvSpPr>
        <p:spPr/>
        <p:txBody>
          <a:bodyPr/>
          <a:lstStyle/>
          <a:p>
            <a:fld id="{DDC06A91-B13A-404D-A1B7-E4B568BA2786}" type="slidenum">
              <a:rPr lang="en-US" smtClean="0"/>
              <a:t>14</a:t>
            </a:fld>
            <a:endParaRPr lang="en-US"/>
          </a:p>
        </p:txBody>
      </p:sp>
      <p:pic>
        <p:nvPicPr>
          <p:cNvPr id="8" name="Picture 7">
            <a:extLst>
              <a:ext uri="{FF2B5EF4-FFF2-40B4-BE49-F238E27FC236}">
                <a16:creationId xmlns:a16="http://schemas.microsoft.com/office/drawing/2014/main" id="{4A577FBB-536D-4FF5-BA0F-F02FBC4D512B}"/>
              </a:ext>
            </a:extLst>
          </p:cNvPr>
          <p:cNvPicPr>
            <a:picLocks noChangeAspect="1"/>
          </p:cNvPicPr>
          <p:nvPr/>
        </p:nvPicPr>
        <p:blipFill>
          <a:blip r:embed="rId2"/>
          <a:stretch>
            <a:fillRect/>
          </a:stretch>
        </p:blipFill>
        <p:spPr>
          <a:xfrm>
            <a:off x="1553981" y="180402"/>
            <a:ext cx="8234598" cy="6175948"/>
          </a:xfrm>
          <a:prstGeom prst="rect">
            <a:avLst/>
          </a:prstGeom>
        </p:spPr>
      </p:pic>
    </p:spTree>
    <p:extLst>
      <p:ext uri="{BB962C8B-B14F-4D97-AF65-F5344CB8AC3E}">
        <p14:creationId xmlns:p14="http://schemas.microsoft.com/office/powerpoint/2010/main" val="38478496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KHIVRAJ MOTORS – CAR SHOWROOM, CHENNAI</a:t>
            </a:r>
          </a:p>
        </p:txBody>
      </p:sp>
      <p:pic>
        <p:nvPicPr>
          <p:cNvPr id="5" name="Content Placeholder 4"/>
          <p:cNvPicPr>
            <a:picLocks noGrp="1"/>
          </p:cNvPicPr>
          <p:nvPr>
            <p:ph sz="half" idx="1"/>
          </p:nvPr>
        </p:nvPicPr>
        <p:blipFill>
          <a:blip r:embed="rId2"/>
          <a:srcRect/>
          <a:stretch>
            <a:fillRect/>
          </a:stretch>
        </p:blipFill>
        <p:spPr bwMode="auto">
          <a:xfrm>
            <a:off x="838200" y="2323565"/>
            <a:ext cx="5181600" cy="3355457"/>
          </a:xfrm>
          <a:prstGeom prst="rect">
            <a:avLst/>
          </a:prstGeom>
          <a:noFill/>
          <a:ln w="9525">
            <a:noFill/>
            <a:miter lim="800000"/>
            <a:headEnd/>
            <a:tailEnd/>
          </a:ln>
        </p:spPr>
      </p:pic>
      <p:pic>
        <p:nvPicPr>
          <p:cNvPr id="6" name="Content Placeholder 5"/>
          <p:cNvPicPr>
            <a:picLocks noGrp="1"/>
          </p:cNvPicPr>
          <p:nvPr>
            <p:ph sz="half" idx="2"/>
          </p:nvPr>
        </p:nvPicPr>
        <p:blipFill>
          <a:blip r:embed="rId3"/>
          <a:srcRect/>
          <a:stretch>
            <a:fillRect/>
          </a:stretch>
        </p:blipFill>
        <p:spPr bwMode="auto">
          <a:xfrm>
            <a:off x="6172200" y="2233706"/>
            <a:ext cx="5181600" cy="3535176"/>
          </a:xfrm>
          <a:prstGeom prst="rect">
            <a:avLst/>
          </a:prstGeom>
          <a:noFill/>
          <a:ln w="9525">
            <a:noFill/>
            <a:miter lim="800000"/>
            <a:headEnd/>
            <a:tailEnd/>
          </a:ln>
        </p:spPr>
      </p:pic>
      <p:pic>
        <p:nvPicPr>
          <p:cNvPr id="7" name="Picture 6">
            <a:extLst>
              <a:ext uri="{FF2B5EF4-FFF2-40B4-BE49-F238E27FC236}">
                <a16:creationId xmlns:a16="http://schemas.microsoft.com/office/drawing/2014/main" id="{5570D8ED-D112-49E6-8CC6-8457F96DF4B3}"/>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8112710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CHENNAI SILKS SHOWROOM, TIRUNELVELI</a:t>
            </a:r>
          </a:p>
        </p:txBody>
      </p:sp>
      <p:pic>
        <p:nvPicPr>
          <p:cNvPr id="5" name="Content Placeholder 4"/>
          <p:cNvPicPr>
            <a:picLocks noGrp="1"/>
          </p:cNvPicPr>
          <p:nvPr>
            <p:ph sz="half" idx="1"/>
          </p:nvPr>
        </p:nvPicPr>
        <p:blipFill>
          <a:blip r:embed="rId2"/>
          <a:srcRect/>
          <a:stretch>
            <a:fillRect/>
          </a:stretch>
        </p:blipFill>
        <p:spPr bwMode="auto">
          <a:xfrm>
            <a:off x="838200" y="2377945"/>
            <a:ext cx="5181600" cy="3246698"/>
          </a:xfrm>
          <a:prstGeom prst="rect">
            <a:avLst/>
          </a:prstGeom>
          <a:noFill/>
          <a:ln w="9525">
            <a:noFill/>
            <a:miter lim="800000"/>
            <a:headEnd/>
            <a:tailEnd/>
          </a:ln>
        </p:spPr>
      </p:pic>
      <p:pic>
        <p:nvPicPr>
          <p:cNvPr id="6" name="Content Placeholder 5"/>
          <p:cNvPicPr>
            <a:picLocks noGrp="1"/>
          </p:cNvPicPr>
          <p:nvPr>
            <p:ph sz="half" idx="2"/>
          </p:nvPr>
        </p:nvPicPr>
        <p:blipFill>
          <a:blip r:embed="rId3"/>
          <a:srcRect/>
          <a:stretch>
            <a:fillRect/>
          </a:stretch>
        </p:blipFill>
        <p:spPr bwMode="auto">
          <a:xfrm>
            <a:off x="6172200" y="2080731"/>
            <a:ext cx="5181600" cy="3841125"/>
          </a:xfrm>
          <a:prstGeom prst="rect">
            <a:avLst/>
          </a:prstGeom>
          <a:noFill/>
          <a:ln w="9525">
            <a:noFill/>
            <a:miter lim="800000"/>
            <a:headEnd/>
            <a:tailEnd/>
          </a:ln>
        </p:spPr>
      </p:pic>
      <p:pic>
        <p:nvPicPr>
          <p:cNvPr id="7" name="Picture 6">
            <a:extLst>
              <a:ext uri="{FF2B5EF4-FFF2-40B4-BE49-F238E27FC236}">
                <a16:creationId xmlns:a16="http://schemas.microsoft.com/office/drawing/2014/main" id="{C98EC159-C0C5-4227-BF7A-F1D9F45A9376}"/>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2766120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OFFICE BUILDING – GUINDY, CHENNAI</a:t>
            </a:r>
          </a:p>
        </p:txBody>
      </p:sp>
      <p:pic>
        <p:nvPicPr>
          <p:cNvPr id="5" name="Content Placeholder 4"/>
          <p:cNvPicPr>
            <a:picLocks noGrp="1"/>
          </p:cNvPicPr>
          <p:nvPr>
            <p:ph sz="half" idx="1"/>
          </p:nvPr>
        </p:nvPicPr>
        <p:blipFill>
          <a:blip r:embed="rId2"/>
          <a:srcRect/>
          <a:stretch>
            <a:fillRect/>
          </a:stretch>
        </p:blipFill>
        <p:spPr bwMode="auto">
          <a:xfrm>
            <a:off x="838200" y="2190285"/>
            <a:ext cx="5181600" cy="3622018"/>
          </a:xfrm>
          <a:prstGeom prst="rect">
            <a:avLst/>
          </a:prstGeom>
          <a:noFill/>
          <a:ln w="9525">
            <a:noFill/>
            <a:miter lim="800000"/>
            <a:headEnd/>
            <a:tailEnd/>
          </a:ln>
        </p:spPr>
      </p:pic>
      <p:pic>
        <p:nvPicPr>
          <p:cNvPr id="6" name="Content Placeholder 5"/>
          <p:cNvPicPr>
            <a:picLocks noGrp="1"/>
          </p:cNvPicPr>
          <p:nvPr>
            <p:ph sz="half" idx="2"/>
          </p:nvPr>
        </p:nvPicPr>
        <p:blipFill>
          <a:blip r:embed="rId3"/>
          <a:srcRect/>
          <a:stretch>
            <a:fillRect/>
          </a:stretch>
        </p:blipFill>
        <p:spPr bwMode="auto">
          <a:xfrm>
            <a:off x="6172200" y="2313349"/>
            <a:ext cx="5181600" cy="3375890"/>
          </a:xfrm>
          <a:prstGeom prst="rect">
            <a:avLst/>
          </a:prstGeom>
          <a:noFill/>
          <a:ln w="9525">
            <a:noFill/>
            <a:miter lim="800000"/>
            <a:headEnd/>
            <a:tailEnd/>
          </a:ln>
        </p:spPr>
      </p:pic>
      <p:pic>
        <p:nvPicPr>
          <p:cNvPr id="7" name="Picture 6">
            <a:extLst>
              <a:ext uri="{FF2B5EF4-FFF2-40B4-BE49-F238E27FC236}">
                <a16:creationId xmlns:a16="http://schemas.microsoft.com/office/drawing/2014/main" id="{797283D0-731A-443F-8842-FB51493D1272}"/>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1119999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LAKESIDE, CHENNAI</a:t>
            </a:r>
          </a:p>
        </p:txBody>
      </p:sp>
      <p:pic>
        <p:nvPicPr>
          <p:cNvPr id="5" name="Content Placeholder 4"/>
          <p:cNvPicPr>
            <a:picLocks noGrp="1"/>
          </p:cNvPicPr>
          <p:nvPr>
            <p:ph sz="half" idx="1"/>
          </p:nvPr>
        </p:nvPicPr>
        <p:blipFill>
          <a:blip r:embed="rId2"/>
          <a:srcRect/>
          <a:stretch>
            <a:fillRect/>
          </a:stretch>
        </p:blipFill>
        <p:spPr bwMode="auto">
          <a:xfrm>
            <a:off x="838200" y="2226681"/>
            <a:ext cx="5181600" cy="3549226"/>
          </a:xfrm>
          <a:prstGeom prst="rect">
            <a:avLst/>
          </a:prstGeom>
          <a:noFill/>
          <a:ln w="9525">
            <a:noFill/>
            <a:miter lim="800000"/>
            <a:headEnd/>
            <a:tailEnd/>
          </a:ln>
        </p:spPr>
      </p:pic>
      <p:pic>
        <p:nvPicPr>
          <p:cNvPr id="6" name="Content Placeholder 5"/>
          <p:cNvPicPr>
            <a:picLocks noGrp="1"/>
          </p:cNvPicPr>
          <p:nvPr>
            <p:ph sz="half" idx="2"/>
          </p:nvPr>
        </p:nvPicPr>
        <p:blipFill>
          <a:blip r:embed="rId3"/>
          <a:srcRect/>
          <a:stretch>
            <a:fillRect/>
          </a:stretch>
        </p:blipFill>
        <p:spPr bwMode="auto">
          <a:xfrm>
            <a:off x="6172200" y="2024726"/>
            <a:ext cx="5181600" cy="3953135"/>
          </a:xfrm>
          <a:prstGeom prst="rect">
            <a:avLst/>
          </a:prstGeom>
          <a:noFill/>
          <a:ln w="9525">
            <a:noFill/>
            <a:miter lim="800000"/>
            <a:headEnd/>
            <a:tailEnd/>
          </a:ln>
        </p:spPr>
      </p:pic>
      <p:pic>
        <p:nvPicPr>
          <p:cNvPr id="7" name="Picture 6">
            <a:extLst>
              <a:ext uri="{FF2B5EF4-FFF2-40B4-BE49-F238E27FC236}">
                <a16:creationId xmlns:a16="http://schemas.microsoft.com/office/drawing/2014/main" id="{E497CC55-E3E9-4AB0-938D-27AE19A6528F}"/>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4758496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GB" dirty="0"/>
              <a:t>Few of the projects carried out by</a:t>
            </a:r>
            <a:r>
              <a:rPr lang="en-GB" b="1" dirty="0"/>
              <a:t> TEEMAGE, Coimbatore</a:t>
            </a:r>
            <a:endParaRPr lang="en-GB" dirty="0"/>
          </a:p>
        </p:txBody>
      </p:sp>
      <p:pic>
        <p:nvPicPr>
          <p:cNvPr id="3" name="Picture 2">
            <a:extLst>
              <a:ext uri="{FF2B5EF4-FFF2-40B4-BE49-F238E27FC236}">
                <a16:creationId xmlns:a16="http://schemas.microsoft.com/office/drawing/2014/main" id="{56599F7A-D34F-4FC3-83EF-9F845BE4C1FA}"/>
              </a:ext>
            </a:extLst>
          </p:cNvPr>
          <p:cNvPicPr>
            <a:picLocks noChangeAspect="1"/>
          </p:cNvPicPr>
          <p:nvPr/>
        </p:nvPicPr>
        <p:blipFill>
          <a:blip r:embed="rId2"/>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41596149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t>M/s TSM Canteen Block </a:t>
            </a:r>
            <a:endParaRPr lang="en-GB" dirty="0"/>
          </a:p>
        </p:txBody>
      </p:sp>
      <p:sp>
        <p:nvSpPr>
          <p:cNvPr id="3" name="Content Placeholder 2"/>
          <p:cNvSpPr>
            <a:spLocks noGrp="1"/>
          </p:cNvSpPr>
          <p:nvPr>
            <p:ph sz="half" idx="1"/>
          </p:nvPr>
        </p:nvSpPr>
        <p:spPr>
          <a:xfrm>
            <a:off x="838200" y="1825625"/>
            <a:ext cx="4555435" cy="4351338"/>
          </a:xfrm>
        </p:spPr>
        <p:txBody>
          <a:bodyPr/>
          <a:lstStyle/>
          <a:p>
            <a:r>
              <a:rPr lang="en-US" dirty="0"/>
              <a:t>Built-up Area : 13,500 </a:t>
            </a:r>
            <a:r>
              <a:rPr lang="en-US" dirty="0" err="1"/>
              <a:t>Sq.Ft</a:t>
            </a:r>
            <a:endParaRPr lang="en-US" dirty="0"/>
          </a:p>
          <a:p>
            <a:pPr algn="just"/>
            <a:r>
              <a:rPr lang="en-US" dirty="0"/>
              <a:t>Scope : Beams, Columns, Hollow core slabs, Wall panels, Solid Slabs and Staircase</a:t>
            </a:r>
          </a:p>
          <a:p>
            <a:r>
              <a:rPr lang="en-US" dirty="0">
                <a:solidFill>
                  <a:srgbClr val="7030A0"/>
                </a:solidFill>
              </a:rPr>
              <a:t>Time: </a:t>
            </a:r>
            <a:r>
              <a:rPr lang="en-US" b="1" dirty="0">
                <a:solidFill>
                  <a:srgbClr val="7030A0"/>
                </a:solidFill>
              </a:rPr>
              <a:t>38 days</a:t>
            </a:r>
          </a:p>
          <a:p>
            <a:pPr marL="0" indent="0">
              <a:buNone/>
            </a:pPr>
            <a:endParaRPr lang="en-GB" dirty="0"/>
          </a:p>
        </p:txBody>
      </p:sp>
      <p:pic>
        <p:nvPicPr>
          <p:cNvPr id="5" name="Content Placeholder 4" descr="IMG_20150426_140400640"/>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825625"/>
            <a:ext cx="5400000" cy="4320000"/>
          </a:xfrm>
          <a:prstGeom prst="rect">
            <a:avLst/>
          </a:prstGeom>
          <a:noFill/>
          <a:ln>
            <a:noFill/>
          </a:ln>
        </p:spPr>
      </p:pic>
      <p:pic>
        <p:nvPicPr>
          <p:cNvPr id="6" name="Picture 5">
            <a:extLst>
              <a:ext uri="{FF2B5EF4-FFF2-40B4-BE49-F238E27FC236}">
                <a16:creationId xmlns:a16="http://schemas.microsoft.com/office/drawing/2014/main" id="{EF3F838F-1649-48B9-B72B-CB3D13D4A83B}"/>
              </a:ext>
            </a:extLst>
          </p:cNvPr>
          <p:cNvPicPr>
            <a:picLocks noChangeAspect="1"/>
          </p:cNvPicPr>
          <p:nvPr/>
        </p:nvPicPr>
        <p:blipFill>
          <a:blip r:embed="rId3"/>
          <a:stretch>
            <a:fillRect/>
          </a:stretch>
        </p:blipFill>
        <p:spPr>
          <a:xfrm>
            <a:off x="11353800" y="5826369"/>
            <a:ext cx="838200" cy="1031631"/>
          </a:xfrm>
          <a:prstGeom prst="rect">
            <a:avLst/>
          </a:prstGeom>
        </p:spPr>
      </p:pic>
    </p:spTree>
    <p:extLst>
      <p:ext uri="{BB962C8B-B14F-4D97-AF65-F5344CB8AC3E}">
        <p14:creationId xmlns:p14="http://schemas.microsoft.com/office/powerpoint/2010/main" val="415502984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M/s. Rotary School</a:t>
            </a:r>
            <a:r>
              <a:rPr lang="en-US" dirty="0"/>
              <a:t>, </a:t>
            </a:r>
            <a:r>
              <a:rPr lang="en-US" dirty="0" err="1"/>
              <a:t>Tirupur</a:t>
            </a:r>
            <a:r>
              <a:rPr lang="en-US" dirty="0"/>
              <a:t>, </a:t>
            </a:r>
            <a:r>
              <a:rPr lang="en-US" dirty="0" err="1"/>
              <a:t>Tamilnadu</a:t>
            </a:r>
            <a:endParaRPr lang="en-GB" dirty="0"/>
          </a:p>
        </p:txBody>
      </p:sp>
      <p:sp>
        <p:nvSpPr>
          <p:cNvPr id="3" name="Content Placeholder 2"/>
          <p:cNvSpPr>
            <a:spLocks noGrp="1"/>
          </p:cNvSpPr>
          <p:nvPr>
            <p:ph sz="half" idx="1"/>
          </p:nvPr>
        </p:nvSpPr>
        <p:spPr/>
        <p:txBody>
          <a:bodyPr/>
          <a:lstStyle/>
          <a:p>
            <a:pPr lvl="0"/>
            <a:r>
              <a:rPr lang="en-US" dirty="0"/>
              <a:t>Duration : </a:t>
            </a:r>
            <a:r>
              <a:rPr lang="en-US" b="1" dirty="0">
                <a:solidFill>
                  <a:srgbClr val="7030A0"/>
                </a:solidFill>
              </a:rPr>
              <a:t>28 Days</a:t>
            </a:r>
            <a:endParaRPr lang="en-GB" b="1" dirty="0">
              <a:solidFill>
                <a:srgbClr val="7030A0"/>
              </a:solidFill>
            </a:endParaRPr>
          </a:p>
          <a:p>
            <a:pPr lvl="0"/>
            <a:r>
              <a:rPr lang="en-US" dirty="0"/>
              <a:t>Built-up Area : 19,000 </a:t>
            </a:r>
            <a:r>
              <a:rPr lang="en-US" dirty="0" err="1"/>
              <a:t>Sq.Ft</a:t>
            </a:r>
            <a:endParaRPr lang="en-GB" dirty="0"/>
          </a:p>
          <a:p>
            <a:r>
              <a:rPr lang="en-US" dirty="0"/>
              <a:t>Scope : Beams, Columns, Hollow core slabs, Wall panels, Solid Slabs and Staircase</a:t>
            </a:r>
            <a:endParaRPr lang="en-GB" dirty="0"/>
          </a:p>
        </p:txBody>
      </p:sp>
      <p:pic>
        <p:nvPicPr>
          <p:cNvPr id="5" name="Content Placeholder 4" descr="IMG_0666"/>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316471" y="1367467"/>
            <a:ext cx="5400000" cy="4320000"/>
          </a:xfrm>
          <a:prstGeom prst="rect">
            <a:avLst/>
          </a:prstGeom>
          <a:noFill/>
          <a:ln>
            <a:noFill/>
          </a:ln>
        </p:spPr>
      </p:pic>
      <p:pic>
        <p:nvPicPr>
          <p:cNvPr id="6" name="Picture 5">
            <a:extLst>
              <a:ext uri="{FF2B5EF4-FFF2-40B4-BE49-F238E27FC236}">
                <a16:creationId xmlns:a16="http://schemas.microsoft.com/office/drawing/2014/main" id="{FB398E3D-F89E-4E8A-954E-C47CD6E3B017}"/>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5529376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 M/s. SCM Silks (P) Ltd : </a:t>
            </a:r>
            <a:r>
              <a:rPr lang="en-US" dirty="0" err="1"/>
              <a:t>Tirupur</a:t>
            </a:r>
            <a:r>
              <a:rPr lang="en-US" dirty="0"/>
              <a:t>, Tamil Nadu</a:t>
            </a:r>
            <a:endParaRPr lang="en-GB" dirty="0"/>
          </a:p>
        </p:txBody>
      </p:sp>
      <p:sp>
        <p:nvSpPr>
          <p:cNvPr id="3" name="Content Placeholder 2"/>
          <p:cNvSpPr>
            <a:spLocks noGrp="1"/>
          </p:cNvSpPr>
          <p:nvPr>
            <p:ph sz="half" idx="1"/>
          </p:nvPr>
        </p:nvSpPr>
        <p:spPr/>
        <p:txBody>
          <a:bodyPr/>
          <a:lstStyle/>
          <a:p>
            <a:pPr lvl="0"/>
            <a:r>
              <a:rPr lang="en-US" dirty="0"/>
              <a:t>Duration : </a:t>
            </a:r>
            <a:r>
              <a:rPr lang="en-US" b="1" dirty="0">
                <a:solidFill>
                  <a:srgbClr val="7030A0"/>
                </a:solidFill>
              </a:rPr>
              <a:t>30 Days</a:t>
            </a:r>
            <a:endParaRPr lang="en-GB" b="1" dirty="0">
              <a:solidFill>
                <a:srgbClr val="7030A0"/>
              </a:solidFill>
            </a:endParaRPr>
          </a:p>
          <a:p>
            <a:pPr lvl="0"/>
            <a:r>
              <a:rPr lang="en-US" dirty="0"/>
              <a:t>Built-up Area : 52,300 </a:t>
            </a:r>
            <a:r>
              <a:rPr lang="en-US" dirty="0" err="1"/>
              <a:t>Sq.Ft</a:t>
            </a:r>
            <a:endParaRPr lang="en-GB" dirty="0"/>
          </a:p>
          <a:p>
            <a:pPr lvl="0"/>
            <a:r>
              <a:rPr lang="en-US" dirty="0"/>
              <a:t>Scope : Beams, columns, Hollow core slabs, Wall panels and staircase</a:t>
            </a:r>
            <a:endParaRPr lang="en-GB" dirty="0"/>
          </a:p>
          <a:p>
            <a:endParaRPr lang="en-GB" dirty="0"/>
          </a:p>
        </p:txBody>
      </p:sp>
      <p:pic>
        <p:nvPicPr>
          <p:cNvPr id="5" name="Content Placeholder 4" descr="SCM Factory - Banner"/>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548296" y="1825625"/>
            <a:ext cx="5400000" cy="3600000"/>
          </a:xfrm>
          <a:prstGeom prst="rect">
            <a:avLst/>
          </a:prstGeom>
          <a:noFill/>
          <a:ln>
            <a:noFill/>
          </a:ln>
        </p:spPr>
      </p:pic>
      <p:pic>
        <p:nvPicPr>
          <p:cNvPr id="6" name="Picture 5">
            <a:extLst>
              <a:ext uri="{FF2B5EF4-FFF2-40B4-BE49-F238E27FC236}">
                <a16:creationId xmlns:a16="http://schemas.microsoft.com/office/drawing/2014/main" id="{0D8ED791-7C44-4247-8ACB-48DEA4D3F53D}"/>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21903249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037" y="330835"/>
            <a:ext cx="5699760" cy="1200785"/>
          </a:xfrm>
        </p:spPr>
        <p:txBody>
          <a:bodyPr>
            <a:normAutofit/>
          </a:bodyPr>
          <a:lstStyle/>
          <a:p>
            <a:pPr algn="ctr"/>
            <a:r>
              <a:rPr lang="en-US" sz="3600" b="1" dirty="0"/>
              <a:t>M/</a:t>
            </a:r>
            <a:r>
              <a:rPr lang="en-US" sz="3600" b="1" dirty="0" err="1"/>
              <a:t>s.Christian</a:t>
            </a:r>
            <a:r>
              <a:rPr lang="en-US" sz="3600" b="1" dirty="0"/>
              <a:t> Medical College  </a:t>
            </a:r>
            <a:br>
              <a:rPr lang="en-US" sz="3600" b="1" dirty="0"/>
            </a:br>
            <a:r>
              <a:rPr lang="en-US" sz="3600" b="1" dirty="0"/>
              <a:t>Vellore, Tamil Nadu</a:t>
            </a:r>
            <a:endParaRPr lang="en-GB" sz="3600" dirty="0"/>
          </a:p>
        </p:txBody>
      </p:sp>
      <p:sp>
        <p:nvSpPr>
          <p:cNvPr id="3" name="Content Placeholder 2"/>
          <p:cNvSpPr>
            <a:spLocks noGrp="1"/>
          </p:cNvSpPr>
          <p:nvPr>
            <p:ph sz="half" idx="1"/>
          </p:nvPr>
        </p:nvSpPr>
        <p:spPr>
          <a:xfrm>
            <a:off x="495300" y="1809956"/>
            <a:ext cx="4555435" cy="4351338"/>
          </a:xfrm>
        </p:spPr>
        <p:txBody>
          <a:bodyPr/>
          <a:lstStyle/>
          <a:p>
            <a:pPr lvl="0"/>
            <a:r>
              <a:rPr lang="en-US" dirty="0"/>
              <a:t>Duration : </a:t>
            </a:r>
            <a:r>
              <a:rPr lang="en-US" b="1" dirty="0">
                <a:solidFill>
                  <a:srgbClr val="7030A0"/>
                </a:solidFill>
              </a:rPr>
              <a:t>27 Days</a:t>
            </a:r>
            <a:endParaRPr lang="en-GB" b="1" dirty="0">
              <a:solidFill>
                <a:srgbClr val="7030A0"/>
              </a:solidFill>
            </a:endParaRPr>
          </a:p>
          <a:p>
            <a:pPr lvl="0"/>
            <a:r>
              <a:rPr lang="en-US" dirty="0"/>
              <a:t>Built-up Area : 49,500 </a:t>
            </a:r>
            <a:r>
              <a:rPr lang="en-US" dirty="0" err="1"/>
              <a:t>Sq.Ft</a:t>
            </a:r>
            <a:endParaRPr lang="en-GB" dirty="0"/>
          </a:p>
          <a:p>
            <a:pPr algn="just"/>
            <a:r>
              <a:rPr lang="en-US" dirty="0"/>
              <a:t>Scope : Beams, Columns, Hollow core slabs, Wall panels and Staircase </a:t>
            </a:r>
            <a:endParaRPr lang="en-GB" dirty="0"/>
          </a:p>
        </p:txBody>
      </p:sp>
      <p:pic>
        <p:nvPicPr>
          <p:cNvPr id="5" name="Content Placeholder 4" descr="C:\Users\Prasad\AppData\Local\Microsoft\Windows\INetCacheContent.Word\11.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870330" y="561134"/>
            <a:ext cx="6142599" cy="5496766"/>
          </a:xfrm>
          <a:prstGeom prst="rect">
            <a:avLst/>
          </a:prstGeom>
          <a:noFill/>
          <a:ln>
            <a:noFill/>
          </a:ln>
        </p:spPr>
      </p:pic>
      <p:pic>
        <p:nvPicPr>
          <p:cNvPr id="6" name="Picture 5">
            <a:extLst>
              <a:ext uri="{FF2B5EF4-FFF2-40B4-BE49-F238E27FC236}">
                <a16:creationId xmlns:a16="http://schemas.microsoft.com/office/drawing/2014/main" id="{48EC8D25-28B8-48B7-B5E3-9C98D1F3A891}"/>
              </a:ext>
            </a:extLst>
          </p:cNvPr>
          <p:cNvPicPr>
            <a:picLocks noChangeAspect="1"/>
          </p:cNvPicPr>
          <p:nvPr/>
        </p:nvPicPr>
        <p:blipFill>
          <a:blip r:embed="rId3"/>
          <a:stretch>
            <a:fillRect/>
          </a:stretch>
        </p:blipFill>
        <p:spPr>
          <a:xfrm>
            <a:off x="11549574" y="6067323"/>
            <a:ext cx="642425" cy="790677"/>
          </a:xfrm>
          <a:prstGeom prst="rect">
            <a:avLst/>
          </a:prstGeom>
        </p:spPr>
      </p:pic>
    </p:spTree>
    <p:extLst>
      <p:ext uri="{BB962C8B-B14F-4D97-AF65-F5344CB8AC3E}">
        <p14:creationId xmlns:p14="http://schemas.microsoft.com/office/powerpoint/2010/main" val="19165288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981200" y="44228"/>
            <a:ext cx="8229600" cy="745684"/>
          </a:xfrm>
          <a:prstGeom prst="rect">
            <a:avLst/>
          </a:prstGeom>
        </p:spPr>
        <p:txBody>
          <a:bodyPr vert="horz" lIns="91440" tIns="45720" rIns="91440" bIns="45720" rtlCol="0" anchor="ctr">
            <a:noAutofit/>
          </a:bodyPr>
          <a:lstStyle>
            <a:lvl1pPr algn="l" defTabSz="914400" rtl="0" eaLnBrk="1" latinLnBrk="0" hangingPunct="1">
              <a:lnSpc>
                <a:spcPts val="3600"/>
              </a:lnSpc>
              <a:spcBef>
                <a:spcPct val="0"/>
              </a:spcBef>
              <a:buNone/>
              <a:defRPr sz="3600" kern="1200">
                <a:solidFill>
                  <a:schemeClr val="accent1"/>
                </a:solidFill>
                <a:latin typeface="+mj-lt"/>
                <a:ea typeface="+mj-ea"/>
                <a:cs typeface="+mj-cs"/>
              </a:defRPr>
            </a:lvl1pPr>
          </a:lstStyle>
          <a:p>
            <a:r>
              <a:rPr lang="en-IN" dirty="0"/>
              <a:t>Jindal Student Housing</a:t>
            </a:r>
          </a:p>
        </p:txBody>
      </p:sp>
      <p:pic>
        <p:nvPicPr>
          <p:cNvPr id="2050" name="Picture 2" descr="C:\Users\ps\Downloads\sh3sh4parapet\SH4-FRON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45" t="13536"/>
          <a:stretch/>
        </p:blipFill>
        <p:spPr bwMode="auto">
          <a:xfrm>
            <a:off x="1524000" y="3597641"/>
            <a:ext cx="5843488" cy="334837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ps\Downloads\sh3sh4parapet\back view .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676" b="3758"/>
          <a:stretch/>
        </p:blipFill>
        <p:spPr bwMode="auto">
          <a:xfrm>
            <a:off x="4655840" y="1042060"/>
            <a:ext cx="6018088" cy="310702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txBox="1">
            <a:spLocks/>
          </p:cNvSpPr>
          <p:nvPr/>
        </p:nvSpPr>
        <p:spPr>
          <a:xfrm>
            <a:off x="1728328" y="1054424"/>
            <a:ext cx="2855505"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lgn="l" defTabSz="914400" rtl="0" eaLnBrk="1" latinLnBrk="0" hangingPunct="1">
              <a:lnSpc>
                <a:spcPts val="3600"/>
              </a:lnSpc>
              <a:spcBef>
                <a:spcPct val="0"/>
              </a:spcBef>
              <a:buNone/>
              <a:defRPr sz="3600" kern="1200">
                <a:solidFill>
                  <a:schemeClr val="accent1"/>
                </a:solidFill>
                <a:latin typeface="+mj-lt"/>
                <a:ea typeface="+mj-ea"/>
                <a:cs typeface="+mj-cs"/>
              </a:defRPr>
            </a:lvl1pPr>
          </a:lstStyle>
          <a:p>
            <a:pPr>
              <a:lnSpc>
                <a:spcPct val="100000"/>
              </a:lnSpc>
              <a:spcBef>
                <a:spcPts val="0"/>
              </a:spcBef>
            </a:pPr>
            <a:r>
              <a:rPr lang="en-US" sz="2400" b="1" dirty="0">
                <a:solidFill>
                  <a:schemeClr val="tx1"/>
                </a:solidFill>
                <a:latin typeface="+mn-lt"/>
                <a:ea typeface="+mn-ea"/>
                <a:cs typeface="Arial" pitchFamily="34" charset="0"/>
              </a:rPr>
              <a:t>Student Housing</a:t>
            </a:r>
          </a:p>
          <a:p>
            <a:pPr>
              <a:lnSpc>
                <a:spcPct val="100000"/>
              </a:lnSpc>
              <a:spcBef>
                <a:spcPts val="0"/>
              </a:spcBef>
            </a:pPr>
            <a:r>
              <a:rPr lang="en-US" sz="2400" b="1" dirty="0">
                <a:solidFill>
                  <a:schemeClr val="tx1"/>
                </a:solidFill>
                <a:latin typeface="+mn-lt"/>
                <a:ea typeface="+mn-ea"/>
                <a:cs typeface="Arial" pitchFamily="34" charset="0"/>
              </a:rPr>
              <a:t>6 storey building of 500 student housing capacity</a:t>
            </a:r>
            <a:r>
              <a:rPr lang="en-US" sz="2400" b="1" dirty="0">
                <a:solidFill>
                  <a:schemeClr val="bg2">
                    <a:lumMod val="25000"/>
                  </a:schemeClr>
                </a:solidFill>
                <a:cs typeface="Arial" pitchFamily="34" charset="0"/>
              </a:rPr>
              <a:t> 85,000 sq. </a:t>
            </a:r>
            <a:r>
              <a:rPr lang="en-US" sz="2400" b="1" dirty="0" err="1">
                <a:solidFill>
                  <a:schemeClr val="bg2">
                    <a:lumMod val="25000"/>
                  </a:schemeClr>
                </a:solidFill>
                <a:cs typeface="Arial" pitchFamily="34" charset="0"/>
              </a:rPr>
              <a:t>ft</a:t>
            </a:r>
            <a:r>
              <a:rPr lang="en-US" sz="2400" b="1" dirty="0">
                <a:solidFill>
                  <a:schemeClr val="bg2">
                    <a:lumMod val="25000"/>
                  </a:schemeClr>
                </a:solidFill>
                <a:cs typeface="Arial" pitchFamily="34" charset="0"/>
              </a:rPr>
              <a:t> structure built in 2 months</a:t>
            </a:r>
            <a:endParaRPr lang="en-US" sz="2400" b="1" dirty="0">
              <a:solidFill>
                <a:schemeClr val="tx1"/>
              </a:solidFill>
              <a:latin typeface="+mn-lt"/>
              <a:ea typeface="+mn-ea"/>
              <a:cs typeface="Arial" pitchFamily="34" charset="0"/>
            </a:endParaRPr>
          </a:p>
        </p:txBody>
      </p:sp>
      <p:sp>
        <p:nvSpPr>
          <p:cNvPr id="2" name="Footer Placeholder 1"/>
          <p:cNvSpPr>
            <a:spLocks noGrp="1"/>
          </p:cNvSpPr>
          <p:nvPr>
            <p:ph type="ftr" sz="quarter" idx="11"/>
          </p:nvPr>
        </p:nvSpPr>
        <p:spPr/>
        <p:txBody>
          <a:bodyPr/>
          <a:lstStyle/>
          <a:p>
            <a:endParaRPr lang="en-US" dirty="0"/>
          </a:p>
        </p:txBody>
      </p:sp>
      <p:pic>
        <p:nvPicPr>
          <p:cNvPr id="7" name="Picture 6">
            <a:extLst>
              <a:ext uri="{FF2B5EF4-FFF2-40B4-BE49-F238E27FC236}">
                <a16:creationId xmlns:a16="http://schemas.microsoft.com/office/drawing/2014/main" id="{A1612ED9-1916-4AB2-80FE-BBF3B80D91A6}"/>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306216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45AB941-F6A7-450E-B1FF-BD55E122D0AC}"/>
              </a:ext>
            </a:extLst>
          </p:cNvPr>
          <p:cNvSpPr>
            <a:spLocks noGrp="1"/>
          </p:cNvSpPr>
          <p:nvPr>
            <p:ph type="dt" sz="half" idx="10"/>
          </p:nvPr>
        </p:nvSpPr>
        <p:spPr/>
        <p:txBody>
          <a:bodyPr/>
          <a:lstStyle/>
          <a:p>
            <a:fld id="{18440593-8A72-4F1D-A714-5F4A3C231926}" type="datetime1">
              <a:rPr lang="en-US" smtClean="0"/>
              <a:t>11/28/2021</a:t>
            </a:fld>
            <a:endParaRPr lang="en-US"/>
          </a:p>
        </p:txBody>
      </p:sp>
      <p:sp>
        <p:nvSpPr>
          <p:cNvPr id="6" name="Footer Placeholder 5">
            <a:extLst>
              <a:ext uri="{FF2B5EF4-FFF2-40B4-BE49-F238E27FC236}">
                <a16:creationId xmlns:a16="http://schemas.microsoft.com/office/drawing/2014/main" id="{BF1B49B3-7D0C-4565-854A-0935ED64A07D}"/>
              </a:ext>
            </a:extLst>
          </p:cNvPr>
          <p:cNvSpPr>
            <a:spLocks noGrp="1"/>
          </p:cNvSpPr>
          <p:nvPr>
            <p:ph type="ftr" sz="quarter" idx="11"/>
          </p:nvPr>
        </p:nvSpPr>
        <p:spPr/>
        <p:txBody>
          <a:bodyPr/>
          <a:lstStyle/>
          <a:p>
            <a:r>
              <a:rPr lang="en-US"/>
              <a:t>METEY ENGINEERING AND CONSULTANCY PVT LTD</a:t>
            </a:r>
          </a:p>
        </p:txBody>
      </p:sp>
      <p:sp>
        <p:nvSpPr>
          <p:cNvPr id="7" name="Slide Number Placeholder 6">
            <a:extLst>
              <a:ext uri="{FF2B5EF4-FFF2-40B4-BE49-F238E27FC236}">
                <a16:creationId xmlns:a16="http://schemas.microsoft.com/office/drawing/2014/main" id="{3A9C777B-EFD7-426D-B1E2-9C03CDDDC094}"/>
              </a:ext>
            </a:extLst>
          </p:cNvPr>
          <p:cNvSpPr>
            <a:spLocks noGrp="1"/>
          </p:cNvSpPr>
          <p:nvPr>
            <p:ph type="sldNum" sz="quarter" idx="12"/>
          </p:nvPr>
        </p:nvSpPr>
        <p:spPr/>
        <p:txBody>
          <a:bodyPr/>
          <a:lstStyle/>
          <a:p>
            <a:fld id="{DDC06A91-B13A-404D-A1B7-E4B568BA2786}" type="slidenum">
              <a:rPr lang="en-US" smtClean="0"/>
              <a:t>15</a:t>
            </a:fld>
            <a:endParaRPr lang="en-US"/>
          </a:p>
        </p:txBody>
      </p:sp>
      <p:pic>
        <p:nvPicPr>
          <p:cNvPr id="8" name="Picture 7">
            <a:extLst>
              <a:ext uri="{FF2B5EF4-FFF2-40B4-BE49-F238E27FC236}">
                <a16:creationId xmlns:a16="http://schemas.microsoft.com/office/drawing/2014/main" id="{79BEB56E-80B6-4792-8983-3FF6C4520BDB}"/>
              </a:ext>
            </a:extLst>
          </p:cNvPr>
          <p:cNvPicPr>
            <a:picLocks noChangeAspect="1"/>
          </p:cNvPicPr>
          <p:nvPr/>
        </p:nvPicPr>
        <p:blipFill>
          <a:blip r:embed="rId2"/>
          <a:stretch>
            <a:fillRect/>
          </a:stretch>
        </p:blipFill>
        <p:spPr>
          <a:xfrm>
            <a:off x="1523603" y="389880"/>
            <a:ext cx="9144793" cy="6078239"/>
          </a:xfrm>
          <a:prstGeom prst="rect">
            <a:avLst/>
          </a:prstGeom>
        </p:spPr>
      </p:pic>
    </p:spTree>
    <p:extLst>
      <p:ext uri="{BB962C8B-B14F-4D97-AF65-F5344CB8AC3E}">
        <p14:creationId xmlns:p14="http://schemas.microsoft.com/office/powerpoint/2010/main" val="22404458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42772" y="188640"/>
            <a:ext cx="2481021" cy="3096344"/>
          </a:xfrm>
        </p:spPr>
        <p:txBody>
          <a:bodyPr>
            <a:normAutofit/>
          </a:bodyPr>
          <a:lstStyle/>
          <a:p>
            <a:pPr eaLnBrk="1" hangingPunct="1"/>
            <a:r>
              <a:rPr lang="en-US" sz="3600" dirty="0"/>
              <a:t>Project Examples- </a:t>
            </a:r>
            <a:r>
              <a:rPr lang="en-US" sz="3600" b="1" dirty="0">
                <a:solidFill>
                  <a:schemeClr val="tx1"/>
                </a:solidFill>
              </a:rPr>
              <a:t>Wall Frame structure with Hollow core slabs</a:t>
            </a:r>
            <a:endParaRPr lang="en-IN" sz="3600" b="1" dirty="0">
              <a:solidFill>
                <a:schemeClr val="tx1"/>
              </a:solidFill>
            </a:endParaRPr>
          </a:p>
        </p:txBody>
      </p:sp>
      <p:pic>
        <p:nvPicPr>
          <p:cNvPr id="7" name="Picture 2" descr="C:\Users\ps\Desktop\temp\IMG_585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777"/>
          <a:stretch/>
        </p:blipFill>
        <p:spPr bwMode="auto">
          <a:xfrm>
            <a:off x="6744072" y="3457440"/>
            <a:ext cx="3774112" cy="26358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11"/>
          </p:nvPr>
        </p:nvSpPr>
        <p:spPr/>
        <p:txBody>
          <a:bodyPr/>
          <a:lstStyle/>
          <a:p>
            <a:r>
              <a:rPr lang="en-US" dirty="0"/>
              <a:t>Alternative Way of Construction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816" y="1"/>
            <a:ext cx="6078368" cy="3430243"/>
          </a:xfrm>
          <a:prstGeom prst="rect">
            <a:avLst/>
          </a:prstGeom>
        </p:spPr>
      </p:pic>
      <p:pic>
        <p:nvPicPr>
          <p:cNvPr id="10" name="Picture 5" descr="D:\info &amp; pers\Pics\JRPL\Shri\2013-04-10-04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94" t="42540" b="1799"/>
          <a:stretch/>
        </p:blipFill>
        <p:spPr bwMode="auto">
          <a:xfrm>
            <a:off x="1742771" y="3471382"/>
            <a:ext cx="4783444" cy="262191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727848" y="332656"/>
            <a:ext cx="1798367" cy="369332"/>
          </a:xfrm>
          <a:prstGeom prst="rect">
            <a:avLst/>
          </a:prstGeom>
          <a:solidFill>
            <a:schemeClr val="accent1">
              <a:lumMod val="20000"/>
              <a:lumOff val="80000"/>
            </a:schemeClr>
          </a:solidFill>
        </p:spPr>
        <p:txBody>
          <a:bodyPr wrap="square" rtlCol="0">
            <a:spAutoFit/>
          </a:bodyPr>
          <a:lstStyle/>
          <a:p>
            <a:r>
              <a:rPr lang="en-IN" dirty="0"/>
              <a:t>Student Housing</a:t>
            </a:r>
          </a:p>
        </p:txBody>
      </p:sp>
      <p:pic>
        <p:nvPicPr>
          <p:cNvPr id="8" name="Picture 7">
            <a:extLst>
              <a:ext uri="{FF2B5EF4-FFF2-40B4-BE49-F238E27FC236}">
                <a16:creationId xmlns:a16="http://schemas.microsoft.com/office/drawing/2014/main" id="{84AEDC8B-FB87-4A46-B262-5A6A97AB20EF}"/>
              </a:ext>
            </a:extLst>
          </p:cNvPr>
          <p:cNvPicPr>
            <a:picLocks noChangeAspect="1"/>
          </p:cNvPicPr>
          <p:nvPr/>
        </p:nvPicPr>
        <p:blipFill>
          <a:blip r:embed="rId5"/>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5298389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524000" y="6356351"/>
            <a:ext cx="2895600" cy="365125"/>
          </a:xfrm>
          <a:prstGeom prst="rect">
            <a:avLst/>
          </a:prstGeom>
        </p:spPr>
        <p:txBody>
          <a:bodyPr/>
          <a:lstStyle/>
          <a:p>
            <a:r>
              <a:rPr lang="en-IN">
                <a:solidFill>
                  <a:prstClr val="black">
                    <a:tint val="75000"/>
                  </a:prstClr>
                </a:solidFill>
              </a:rPr>
              <a:t>Modern Precast Concrete Technology</a:t>
            </a:r>
            <a:endParaRPr lang="en-IN" dirty="0">
              <a:solidFill>
                <a:prstClr val="black">
                  <a:tint val="75000"/>
                </a:prstClr>
              </a:solidFill>
            </a:endParaRPr>
          </a:p>
        </p:txBody>
      </p:sp>
      <p:pic>
        <p:nvPicPr>
          <p:cNvPr id="22531" name="Picture 3" descr="\\192.168.1.2\NestleR&amp;D\Site pictures\20-Apr-12-NestleR&amp;D\DSC063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5" t="10296" b="23133"/>
          <a:stretch/>
        </p:blipFill>
        <p:spPr bwMode="auto">
          <a:xfrm>
            <a:off x="1775520" y="1002446"/>
            <a:ext cx="3931200" cy="2673029"/>
          </a:xfrm>
          <a:prstGeom prst="rect">
            <a:avLst/>
          </a:prstGeom>
          <a:noFill/>
          <a:extLst>
            <a:ext uri="{909E8E84-426E-40dd-AFC4-6F175D3DCCD1}">
              <a14:hiddenFill xmlns:a14="http://schemas.microsoft.com/office/drawing/2010/main" xmlns="">
                <a:solidFill>
                  <a:srgbClr val="FFFFFF"/>
                </a:solidFill>
              </a14:hiddenFill>
            </a:ext>
          </a:extLst>
        </p:spPr>
      </p:pic>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5521" y="3675475"/>
            <a:ext cx="8557181" cy="30658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939" name="Picture 3" descr="C:\Users\ps\Downloads\Downloads\nestle\IMG_3846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057" y="1002446"/>
            <a:ext cx="3732645" cy="264395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tle 1"/>
          <p:cNvSpPr txBox="1">
            <a:spLocks/>
          </p:cNvSpPr>
          <p:nvPr/>
        </p:nvSpPr>
        <p:spPr>
          <a:xfrm>
            <a:off x="1775520" y="115790"/>
            <a:ext cx="4186808" cy="947053"/>
          </a:xfrm>
          <a:prstGeom prst="rect">
            <a:avLst/>
          </a:prstGeom>
        </p:spPr>
        <p:txBody>
          <a:bodyPr vert="horz" lIns="91440" tIns="45720" rIns="91440" bIns="45720" rtlCol="0" anchor="ctr">
            <a:noAutofit/>
          </a:bodyPr>
          <a:lstStyle>
            <a:lvl1pPr algn="l" defTabSz="914400" rtl="0" eaLnBrk="1" latinLnBrk="0" hangingPunct="1">
              <a:lnSpc>
                <a:spcPts val="3600"/>
              </a:lnSpc>
              <a:spcBef>
                <a:spcPct val="0"/>
              </a:spcBef>
              <a:buNone/>
              <a:defRPr sz="3600" kern="1200">
                <a:solidFill>
                  <a:schemeClr val="accent1"/>
                </a:solidFill>
                <a:latin typeface="+mj-lt"/>
                <a:ea typeface="+mj-ea"/>
                <a:cs typeface="+mj-cs"/>
              </a:defRPr>
            </a:lvl1pPr>
          </a:lstStyle>
          <a:p>
            <a:r>
              <a:rPr lang="en-US" dirty="0"/>
              <a:t>NESTLE Process R&amp;D Center </a:t>
            </a:r>
            <a:endParaRPr lang="en-IN" dirty="0"/>
          </a:p>
        </p:txBody>
      </p:sp>
      <p:pic>
        <p:nvPicPr>
          <p:cNvPr id="7" name="Picture 6">
            <a:extLst>
              <a:ext uri="{FF2B5EF4-FFF2-40B4-BE49-F238E27FC236}">
                <a16:creationId xmlns:a16="http://schemas.microsoft.com/office/drawing/2014/main" id="{9FE9B87A-0BFE-49B5-8806-C5E83C51DFDD}"/>
              </a:ext>
            </a:extLst>
          </p:cNvPr>
          <p:cNvPicPr>
            <a:picLocks noChangeAspect="1"/>
          </p:cNvPicPr>
          <p:nvPr/>
        </p:nvPicPr>
        <p:blipFill>
          <a:blip r:embed="rId5"/>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24441525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260648"/>
            <a:ext cx="3960440" cy="936105"/>
          </a:xfrm>
          <a:noFill/>
        </p:spPr>
        <p:txBody>
          <a:bodyPr>
            <a:normAutofit fontScale="90000"/>
          </a:bodyPr>
          <a:lstStyle/>
          <a:p>
            <a:r>
              <a:rPr lang="en-IN" dirty="0"/>
              <a:t>Novotel Ibis Como Hotel- Chennai</a:t>
            </a:r>
          </a:p>
        </p:txBody>
      </p:sp>
      <p:pic>
        <p:nvPicPr>
          <p:cNvPr id="1026" name="Picture 2" descr="http://www.vmeprecast.com/wp-content/uploads/2013/07/Accor1-300x17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1504" y="2996953"/>
            <a:ext cx="8557200" cy="31387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9897" y="260649"/>
            <a:ext cx="5028807" cy="2246769"/>
          </a:xfrm>
          <a:prstGeom prst="rect">
            <a:avLst/>
          </a:prstGeom>
          <a:noFill/>
        </p:spPr>
        <p:txBody>
          <a:bodyPr wrap="square" rtlCol="0">
            <a:spAutoFit/>
          </a:bodyPr>
          <a:lstStyle/>
          <a:p>
            <a:pPr marL="285750" indent="-285750">
              <a:buFont typeface="Arial" panose="020B0604020202020204" pitchFamily="34" charset="0"/>
              <a:buChar char="•"/>
            </a:pPr>
            <a:r>
              <a:rPr lang="en-IN" sz="2000" b="1" dirty="0"/>
              <a:t>Project size : 300,000 sq. ft. BUA</a:t>
            </a:r>
          </a:p>
          <a:p>
            <a:pPr marL="285750" indent="-285750">
              <a:buFont typeface="Arial" panose="020B0604020202020204" pitchFamily="34" charset="0"/>
              <a:buChar char="•"/>
            </a:pPr>
            <a:r>
              <a:rPr lang="en-IN" sz="2000" b="1" dirty="0"/>
              <a:t>14 Storeyed building with 2 basement and 60 mtr height</a:t>
            </a:r>
          </a:p>
          <a:p>
            <a:pPr marL="285750" indent="-285750">
              <a:buFont typeface="Arial" panose="020B0604020202020204" pitchFamily="34" charset="0"/>
              <a:buChar char="•"/>
            </a:pPr>
            <a:r>
              <a:rPr lang="en-IN" sz="2000" b="1" dirty="0"/>
              <a:t>Precast columns and beams, precast hollow core slabs, precast lift core shaft, precast staircase, precast retaining wall</a:t>
            </a:r>
          </a:p>
          <a:p>
            <a:pPr marL="285750" indent="-285750">
              <a:buFont typeface="Arial" panose="020B0604020202020204" pitchFamily="34" charset="0"/>
              <a:buChar char="•"/>
            </a:pPr>
            <a:r>
              <a:rPr lang="en-IN" sz="2000" b="1" dirty="0"/>
              <a:t>Project finished in 11 months</a:t>
            </a:r>
            <a:endParaRPr lang="en-IN" sz="1400" dirty="0"/>
          </a:p>
        </p:txBody>
      </p:sp>
      <p:pic>
        <p:nvPicPr>
          <p:cNvPr id="5" name="Picture 4">
            <a:extLst>
              <a:ext uri="{FF2B5EF4-FFF2-40B4-BE49-F238E27FC236}">
                <a16:creationId xmlns:a16="http://schemas.microsoft.com/office/drawing/2014/main" id="{84E58D54-4E11-46CF-8395-200632F30F85}"/>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7817754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IN" dirty="0"/>
              <a:t>Novotel Ibis Como Hotel-Project Site snapshot </a:t>
            </a:r>
          </a:p>
        </p:txBody>
      </p:sp>
      <p:pic>
        <p:nvPicPr>
          <p:cNvPr id="4098" name="Picture 2" descr="NOVOTEL IB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276872"/>
            <a:ext cx="3931200" cy="3861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OVOTEL IB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030" y="2276872"/>
            <a:ext cx="3931200" cy="3861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B9BD1C7-BF63-4B54-815E-5FEDDFFB8ECC}"/>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2018553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Novotel Ibis Como- Complete structure</a:t>
            </a:r>
          </a:p>
        </p:txBody>
      </p:sp>
      <p:sp>
        <p:nvSpPr>
          <p:cNvPr id="4" name="Footer Placeholder 3"/>
          <p:cNvSpPr>
            <a:spLocks noGrp="1"/>
          </p:cNvSpPr>
          <p:nvPr>
            <p:ph type="ftr" sz="quarter" idx="11"/>
          </p:nvPr>
        </p:nvSpPr>
        <p:spPr/>
        <p:txBody>
          <a:bodyPr/>
          <a:lstStyle/>
          <a:p>
            <a:pPr>
              <a:defRPr/>
            </a:pPr>
            <a:r>
              <a:rPr lang="en-US"/>
              <a:t>Alternative way of Construction</a:t>
            </a:r>
            <a:endParaRPr lang="en-US" dirty="0"/>
          </a:p>
        </p:txBody>
      </p:sp>
      <p:sp>
        <p:nvSpPr>
          <p:cNvPr id="5" name="AutoShape 2" descr="https://mail.elematic.com/owa/attachment.ashx?id=RgAAAAA3zjO9t1U1S6Etbn%2bzqfEdBwAhDZ99yMHJRrm5e3XnYMfBAAAA1NASAAAhDZ99yMHJRrm5e3XnYMfBAAAA2XvfAAAJ&amp;attcnt=1&amp;attid0=BAABAAAA&amp;attcid0=image004.jpg%4001D05757.07F125C0"/>
          <p:cNvSpPr>
            <a:spLocks noChangeAspect="1" noChangeArrowheads="1"/>
          </p:cNvSpPr>
          <p:nvPr/>
        </p:nvSpPr>
        <p:spPr bwMode="auto">
          <a:xfrm>
            <a:off x="1679575" y="-2338388"/>
            <a:ext cx="4114800" cy="4876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364088" y="1916114"/>
            <a:ext cx="3463825" cy="4105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0BA8A94-B519-4129-944D-A5CF1DCE04D7}"/>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7170802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88641"/>
            <a:ext cx="8229600" cy="1152525"/>
          </a:xfrm>
          <a:prstGeom prst="rect">
            <a:avLst/>
          </a:prstGeom>
        </p:spPr>
        <p:txBody>
          <a:bodyPr vert="horz" lIns="91440" tIns="45720" rIns="91440" bIns="45720" rtlCol="0" anchor="ctr">
            <a:noAutofit/>
          </a:bodyPr>
          <a:lstStyle>
            <a:lvl1pPr algn="l" defTabSz="914400" rtl="0" eaLnBrk="1" latinLnBrk="0" hangingPunct="1">
              <a:lnSpc>
                <a:spcPts val="3600"/>
              </a:lnSpc>
              <a:spcBef>
                <a:spcPct val="0"/>
              </a:spcBef>
              <a:buNone/>
              <a:defRPr sz="3600" kern="1200">
                <a:solidFill>
                  <a:schemeClr val="accent1"/>
                </a:solidFill>
                <a:latin typeface="+mj-lt"/>
                <a:ea typeface="+mj-ea"/>
                <a:cs typeface="+mj-cs"/>
              </a:defRPr>
            </a:lvl1pPr>
          </a:lstStyle>
          <a:p>
            <a:r>
              <a:rPr lang="en-US" dirty="0"/>
              <a:t>Wall Frame – Execution</a:t>
            </a:r>
            <a:endParaRPr lang="en-IN" dirty="0"/>
          </a:p>
        </p:txBody>
      </p:sp>
      <p:pic>
        <p:nvPicPr>
          <p:cNvPr id="5" name="Picture 2" descr="D:\Janapriya\VisitDetails\janapriyasnaps1april\IMG_1715.JPG"/>
          <p:cNvPicPr>
            <a:picLocks noChangeAspect="1" noChangeArrowheads="1"/>
          </p:cNvPicPr>
          <p:nvPr/>
        </p:nvPicPr>
        <p:blipFill>
          <a:blip r:embed="rId2">
            <a:extLst>
              <a:ext uri="{28A0092B-C50C-407E-A947-70E740481C1C}">
                <a14:useLocalDpi xmlns:a14="http://schemas.microsoft.com/office/drawing/2010/main" val="0"/>
              </a:ext>
            </a:extLst>
          </a:blip>
          <a:srcRect l="13126" r="9119" b="6882"/>
          <a:stretch>
            <a:fillRect/>
          </a:stretch>
        </p:blipFill>
        <p:spPr bwMode="auto">
          <a:xfrm>
            <a:off x="5546725" y="1672110"/>
            <a:ext cx="4941888" cy="4421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D:\Janapriya\VisitDetails\janapriyasnaps1april\IMG_1721.JPG"/>
          <p:cNvPicPr>
            <a:picLocks noChangeAspect="1" noChangeArrowheads="1"/>
          </p:cNvPicPr>
          <p:nvPr/>
        </p:nvPicPr>
        <p:blipFill>
          <a:blip r:embed="rId3">
            <a:extLst>
              <a:ext uri="{28A0092B-C50C-407E-A947-70E740481C1C}">
                <a14:useLocalDpi xmlns:a14="http://schemas.microsoft.com/office/drawing/2010/main" val="0"/>
              </a:ext>
            </a:extLst>
          </a:blip>
          <a:srcRect l="8784" b="15686"/>
          <a:stretch>
            <a:fillRect/>
          </a:stretch>
        </p:blipFill>
        <p:spPr bwMode="auto">
          <a:xfrm>
            <a:off x="1774825" y="1637184"/>
            <a:ext cx="3600450" cy="445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HIL- Elematic Precast Technology</a:t>
            </a:r>
          </a:p>
        </p:txBody>
      </p:sp>
      <p:sp>
        <p:nvSpPr>
          <p:cNvPr id="3" name="Slide Number Placeholder 2"/>
          <p:cNvSpPr>
            <a:spLocks noGrp="1"/>
          </p:cNvSpPr>
          <p:nvPr>
            <p:ph type="sldNum" sz="quarter" idx="12"/>
          </p:nvPr>
        </p:nvSpPr>
        <p:spPr/>
        <p:txBody>
          <a:bodyPr/>
          <a:lstStyle/>
          <a:p>
            <a:fld id="{36A49858-5B99-43C3-B37F-7B115B642ED0}" type="slidenum">
              <a:rPr lang="en-US" altLang="en-US" smtClean="0"/>
              <a:pPr/>
              <a:t>155</a:t>
            </a:fld>
            <a:endParaRPr lang="en-US" altLang="en-US"/>
          </a:p>
        </p:txBody>
      </p:sp>
      <p:pic>
        <p:nvPicPr>
          <p:cNvPr id="8" name="Picture 7">
            <a:extLst>
              <a:ext uri="{FF2B5EF4-FFF2-40B4-BE49-F238E27FC236}">
                <a16:creationId xmlns:a16="http://schemas.microsoft.com/office/drawing/2014/main" id="{37783E56-A2F3-4A2A-B254-4053539F57FC}"/>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4248768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188641"/>
            <a:ext cx="8229600" cy="1152525"/>
          </a:xfrm>
          <a:prstGeom prst="rect">
            <a:avLst/>
          </a:prstGeom>
        </p:spPr>
        <p:txBody>
          <a:bodyPr vert="horz" lIns="91440" tIns="45720" rIns="91440" bIns="45720" rtlCol="0" anchor="ctr">
            <a:noAutofit/>
          </a:bodyPr>
          <a:lstStyle>
            <a:lvl1pPr algn="l" defTabSz="914400" rtl="0" eaLnBrk="1" latinLnBrk="0" hangingPunct="1">
              <a:lnSpc>
                <a:spcPts val="3600"/>
              </a:lnSpc>
              <a:spcBef>
                <a:spcPct val="0"/>
              </a:spcBef>
              <a:buNone/>
              <a:defRPr sz="3600" kern="1200">
                <a:solidFill>
                  <a:schemeClr val="accent1"/>
                </a:solidFill>
                <a:latin typeface="+mj-lt"/>
                <a:ea typeface="+mj-ea"/>
                <a:cs typeface="+mj-cs"/>
              </a:defRPr>
            </a:lvl1pPr>
          </a:lstStyle>
          <a:p>
            <a:r>
              <a:rPr lang="en-US" dirty="0"/>
              <a:t>Wall Frame – Execution</a:t>
            </a:r>
            <a:endParaRPr lang="en-IN" dirty="0"/>
          </a:p>
        </p:txBody>
      </p:sp>
      <p:pic>
        <p:nvPicPr>
          <p:cNvPr id="2050" name="Picture 2" descr="C:\Users\ps\Desktop\Janapriya-Dwg\New folder\IMG_38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9497" y="1484785"/>
            <a:ext cx="3785303" cy="5067927"/>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ps\Desktop\Janapriya-Dwg\New folder\IMG_37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0" r="20000" b="16051"/>
          <a:stretch/>
        </p:blipFill>
        <p:spPr bwMode="auto">
          <a:xfrm>
            <a:off x="5344800" y="1700809"/>
            <a:ext cx="5315313" cy="439809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a:t>HIL- Elematic Precast Technology</a:t>
            </a:r>
          </a:p>
        </p:txBody>
      </p:sp>
      <p:sp>
        <p:nvSpPr>
          <p:cNvPr id="3" name="Slide Number Placeholder 2"/>
          <p:cNvSpPr>
            <a:spLocks noGrp="1"/>
          </p:cNvSpPr>
          <p:nvPr>
            <p:ph type="sldNum" sz="quarter" idx="12"/>
          </p:nvPr>
        </p:nvSpPr>
        <p:spPr/>
        <p:txBody>
          <a:bodyPr/>
          <a:lstStyle/>
          <a:p>
            <a:fld id="{36A49858-5B99-43C3-B37F-7B115B642ED0}" type="slidenum">
              <a:rPr lang="en-US" altLang="en-US" smtClean="0"/>
              <a:pPr/>
              <a:t>156</a:t>
            </a:fld>
            <a:endParaRPr lang="en-US" altLang="en-US"/>
          </a:p>
        </p:txBody>
      </p:sp>
      <p:pic>
        <p:nvPicPr>
          <p:cNvPr id="7" name="Picture 6">
            <a:extLst>
              <a:ext uri="{FF2B5EF4-FFF2-40B4-BE49-F238E27FC236}">
                <a16:creationId xmlns:a16="http://schemas.microsoft.com/office/drawing/2014/main" id="{0B4C0854-FA65-4E63-B39F-0D6AD3DCE453}"/>
              </a:ext>
            </a:extLst>
          </p:cNvPr>
          <p:cNvPicPr>
            <a:picLocks noChangeAspect="1"/>
          </p:cNvPicPr>
          <p:nvPr/>
        </p:nvPicPr>
        <p:blipFill>
          <a:blip r:embed="rId4"/>
          <a:stretch>
            <a:fillRect/>
          </a:stretch>
        </p:blipFill>
        <p:spPr>
          <a:xfrm>
            <a:off x="11240942" y="0"/>
            <a:ext cx="951058" cy="1170533"/>
          </a:xfrm>
          <a:prstGeom prst="rect">
            <a:avLst/>
          </a:prstGeom>
        </p:spPr>
      </p:pic>
    </p:spTree>
    <p:extLst>
      <p:ext uri="{BB962C8B-B14F-4D97-AF65-F5344CB8AC3E}">
        <p14:creationId xmlns:p14="http://schemas.microsoft.com/office/powerpoint/2010/main" val="44408849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rane next to a building&#10;&#10;Description automatically generated with low confidence">
            <a:extLst>
              <a:ext uri="{FF2B5EF4-FFF2-40B4-BE49-F238E27FC236}">
                <a16:creationId xmlns:a16="http://schemas.microsoft.com/office/drawing/2014/main" id="{6BD0EC5A-9F17-4BA1-9D63-9A5CD0F4C7E5}"/>
              </a:ext>
            </a:extLst>
          </p:cNvPr>
          <p:cNvPicPr>
            <a:picLocks noChangeAspect="1"/>
          </p:cNvPicPr>
          <p:nvPr/>
        </p:nvPicPr>
        <p:blipFill rotWithShape="1">
          <a:blip r:embed="rId2">
            <a:extLst>
              <a:ext uri="{28A0092B-C50C-407E-A947-70E740481C1C}">
                <a14:useLocalDpi xmlns:a14="http://schemas.microsoft.com/office/drawing/2010/main" val="0"/>
              </a:ext>
            </a:extLst>
          </a:blip>
          <a:srcRect t="25014"/>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A1D38A05-7E89-4426-91E2-91E4FBF3D06C}"/>
              </a:ext>
            </a:extLst>
          </p:cNvPr>
          <p:cNvSpPr>
            <a:spLocks noGrp="1"/>
          </p:cNvSpPr>
          <p:nvPr>
            <p:ph type="dt" sz="half" idx="10"/>
          </p:nvPr>
        </p:nvSpPr>
        <p:spPr>
          <a:xfrm>
            <a:off x="838200" y="6356350"/>
            <a:ext cx="2743200" cy="365125"/>
          </a:xfrm>
        </p:spPr>
        <p:txBody>
          <a:bodyPr>
            <a:normAutofit/>
          </a:bodyPr>
          <a:lstStyle/>
          <a:p>
            <a:pPr>
              <a:spcAft>
                <a:spcPts val="600"/>
              </a:spcAft>
            </a:pPr>
            <a:fld id="{33D1D9DC-EAB2-4C60-990F-FB4B44659139}" type="datetime1">
              <a:rPr lang="en-US">
                <a:solidFill>
                  <a:srgbClr val="FFFFFF"/>
                </a:solidFill>
              </a:rPr>
              <a:pPr>
                <a:spcAft>
                  <a:spcPts val="600"/>
                </a:spcAft>
              </a:pPr>
              <a:t>11/28/2021</a:t>
            </a:fld>
            <a:endParaRPr lang="en-US">
              <a:solidFill>
                <a:srgbClr val="FFFFFF"/>
              </a:solidFill>
            </a:endParaRPr>
          </a:p>
        </p:txBody>
      </p:sp>
      <p:sp>
        <p:nvSpPr>
          <p:cNvPr id="3" name="Footer Placeholder 2">
            <a:extLst>
              <a:ext uri="{FF2B5EF4-FFF2-40B4-BE49-F238E27FC236}">
                <a16:creationId xmlns:a16="http://schemas.microsoft.com/office/drawing/2014/main" id="{13AA3471-82EF-45C9-A6D4-72070460A13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METEY ENGINEERING AND CONSULTANCY PVT LTD</a:t>
            </a:r>
          </a:p>
        </p:txBody>
      </p:sp>
      <p:sp>
        <p:nvSpPr>
          <p:cNvPr id="4" name="Slide Number Placeholder 3">
            <a:extLst>
              <a:ext uri="{FF2B5EF4-FFF2-40B4-BE49-F238E27FC236}">
                <a16:creationId xmlns:a16="http://schemas.microsoft.com/office/drawing/2014/main" id="{49D1AB67-4E19-493F-A1C3-FF57D48994F7}"/>
              </a:ext>
            </a:extLst>
          </p:cNvPr>
          <p:cNvSpPr>
            <a:spLocks noGrp="1"/>
          </p:cNvSpPr>
          <p:nvPr>
            <p:ph type="sldNum" sz="quarter" idx="12"/>
          </p:nvPr>
        </p:nvSpPr>
        <p:spPr>
          <a:xfrm>
            <a:off x="8610600" y="6356350"/>
            <a:ext cx="2743200" cy="365125"/>
          </a:xfrm>
        </p:spPr>
        <p:txBody>
          <a:bodyPr>
            <a:normAutofit/>
          </a:bodyPr>
          <a:lstStyle/>
          <a:p>
            <a:pPr>
              <a:spcAft>
                <a:spcPts val="600"/>
              </a:spcAft>
            </a:pPr>
            <a:fld id="{DDC06A91-B13A-404D-A1B7-E4B568BA2786}" type="slidenum">
              <a:rPr lang="en-US">
                <a:solidFill>
                  <a:srgbClr val="FFFFFF"/>
                </a:solidFill>
              </a:rPr>
              <a:pPr>
                <a:spcAft>
                  <a:spcPts val="600"/>
                </a:spcAft>
              </a:pPr>
              <a:t>157</a:t>
            </a:fld>
            <a:endParaRPr lang="en-US">
              <a:solidFill>
                <a:srgbClr val="FFFFFF"/>
              </a:solidFill>
            </a:endParaRPr>
          </a:p>
        </p:txBody>
      </p:sp>
    </p:spTree>
    <p:extLst>
      <p:ext uri="{BB962C8B-B14F-4D97-AF65-F5344CB8AC3E}">
        <p14:creationId xmlns:p14="http://schemas.microsoft.com/office/powerpoint/2010/main" val="25712055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building under construction&#10;&#10;Description automatically generated with medium confidence">
            <a:extLst>
              <a:ext uri="{FF2B5EF4-FFF2-40B4-BE49-F238E27FC236}">
                <a16:creationId xmlns:a16="http://schemas.microsoft.com/office/drawing/2014/main" id="{6989C03F-6802-44BD-8B1A-418C9A776CA0}"/>
              </a:ext>
            </a:extLst>
          </p:cNvPr>
          <p:cNvPicPr>
            <a:picLocks noChangeAspect="1"/>
          </p:cNvPicPr>
          <p:nvPr/>
        </p:nvPicPr>
        <p:blipFill rotWithShape="1">
          <a:blip r:embed="rId2">
            <a:extLst>
              <a:ext uri="{28A0092B-C50C-407E-A947-70E740481C1C}">
                <a14:useLocalDpi xmlns:a14="http://schemas.microsoft.com/office/drawing/2010/main" val="0"/>
              </a:ext>
            </a:extLst>
          </a:blip>
          <a:srcRect t="24457" b="557"/>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9673ADA0-BDD8-4A2B-B1B2-F329427CD3AA}"/>
              </a:ext>
            </a:extLst>
          </p:cNvPr>
          <p:cNvSpPr>
            <a:spLocks noGrp="1"/>
          </p:cNvSpPr>
          <p:nvPr>
            <p:ph type="dt" sz="half" idx="10"/>
          </p:nvPr>
        </p:nvSpPr>
        <p:spPr>
          <a:xfrm>
            <a:off x="838200" y="6356350"/>
            <a:ext cx="2743200" cy="365125"/>
          </a:xfrm>
        </p:spPr>
        <p:txBody>
          <a:bodyPr>
            <a:normAutofit/>
          </a:bodyPr>
          <a:lstStyle/>
          <a:p>
            <a:pPr>
              <a:spcAft>
                <a:spcPts val="600"/>
              </a:spcAft>
            </a:pPr>
            <a:fld id="{33D1D9DC-EAB2-4C60-990F-FB4B44659139}" type="datetime1">
              <a:rPr lang="en-US">
                <a:solidFill>
                  <a:srgbClr val="FFFFFF"/>
                </a:solidFill>
              </a:rPr>
              <a:pPr>
                <a:spcAft>
                  <a:spcPts val="600"/>
                </a:spcAft>
              </a:pPr>
              <a:t>11/28/2021</a:t>
            </a:fld>
            <a:endParaRPr lang="en-US">
              <a:solidFill>
                <a:srgbClr val="FFFFFF"/>
              </a:solidFill>
            </a:endParaRPr>
          </a:p>
        </p:txBody>
      </p:sp>
      <p:sp>
        <p:nvSpPr>
          <p:cNvPr id="3" name="Footer Placeholder 2">
            <a:extLst>
              <a:ext uri="{FF2B5EF4-FFF2-40B4-BE49-F238E27FC236}">
                <a16:creationId xmlns:a16="http://schemas.microsoft.com/office/drawing/2014/main" id="{F7A174B0-AB47-481F-8B80-710D36E66FC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METEY ENGINEERING AND CONSULTANCY PVT LTD</a:t>
            </a:r>
          </a:p>
        </p:txBody>
      </p:sp>
      <p:sp>
        <p:nvSpPr>
          <p:cNvPr id="4" name="Slide Number Placeholder 3">
            <a:extLst>
              <a:ext uri="{FF2B5EF4-FFF2-40B4-BE49-F238E27FC236}">
                <a16:creationId xmlns:a16="http://schemas.microsoft.com/office/drawing/2014/main" id="{5A6A9DDA-5FA0-44AC-BD22-85FFB77A9FE6}"/>
              </a:ext>
            </a:extLst>
          </p:cNvPr>
          <p:cNvSpPr>
            <a:spLocks noGrp="1"/>
          </p:cNvSpPr>
          <p:nvPr>
            <p:ph type="sldNum" sz="quarter" idx="12"/>
          </p:nvPr>
        </p:nvSpPr>
        <p:spPr>
          <a:xfrm>
            <a:off x="8610600" y="6356350"/>
            <a:ext cx="2743200" cy="365125"/>
          </a:xfrm>
        </p:spPr>
        <p:txBody>
          <a:bodyPr>
            <a:normAutofit/>
          </a:bodyPr>
          <a:lstStyle/>
          <a:p>
            <a:pPr>
              <a:spcAft>
                <a:spcPts val="600"/>
              </a:spcAft>
            </a:pPr>
            <a:fld id="{DDC06A91-B13A-404D-A1B7-E4B568BA2786}" type="slidenum">
              <a:rPr lang="en-US">
                <a:solidFill>
                  <a:srgbClr val="FFFFFF"/>
                </a:solidFill>
              </a:rPr>
              <a:pPr>
                <a:spcAft>
                  <a:spcPts val="600"/>
                </a:spcAft>
              </a:pPr>
              <a:t>158</a:t>
            </a:fld>
            <a:endParaRPr lang="en-US">
              <a:solidFill>
                <a:srgbClr val="FFFFFF"/>
              </a:solidFill>
            </a:endParaRPr>
          </a:p>
        </p:txBody>
      </p:sp>
    </p:spTree>
    <p:extLst>
      <p:ext uri="{BB962C8B-B14F-4D97-AF65-F5344CB8AC3E}">
        <p14:creationId xmlns:p14="http://schemas.microsoft.com/office/powerpoint/2010/main" val="25770015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sky, outdoor, boat&#10;&#10;Description automatically generated">
            <a:extLst>
              <a:ext uri="{FF2B5EF4-FFF2-40B4-BE49-F238E27FC236}">
                <a16:creationId xmlns:a16="http://schemas.microsoft.com/office/drawing/2014/main" id="{7478B2FD-1F45-4707-903B-940C5F6620A4}"/>
              </a:ext>
            </a:extLst>
          </p:cNvPr>
          <p:cNvPicPr>
            <a:picLocks noChangeAspect="1"/>
          </p:cNvPicPr>
          <p:nvPr/>
        </p:nvPicPr>
        <p:blipFill rotWithShape="1">
          <a:blip r:embed="rId2">
            <a:extLst>
              <a:ext uri="{28A0092B-C50C-407E-A947-70E740481C1C}">
                <a14:useLocalDpi xmlns:a14="http://schemas.microsoft.com/office/drawing/2010/main" val="0"/>
              </a:ext>
            </a:extLst>
          </a:blip>
          <a:srcRect t="17495" b="7519"/>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1DA2328A-FFB7-4844-9CBB-21B7F634E05D}"/>
              </a:ext>
            </a:extLst>
          </p:cNvPr>
          <p:cNvSpPr>
            <a:spLocks noGrp="1"/>
          </p:cNvSpPr>
          <p:nvPr>
            <p:ph type="dt" sz="half" idx="10"/>
          </p:nvPr>
        </p:nvSpPr>
        <p:spPr>
          <a:xfrm>
            <a:off x="838200" y="6356350"/>
            <a:ext cx="2743200" cy="365125"/>
          </a:xfrm>
        </p:spPr>
        <p:txBody>
          <a:bodyPr>
            <a:normAutofit/>
          </a:bodyPr>
          <a:lstStyle/>
          <a:p>
            <a:pPr>
              <a:spcAft>
                <a:spcPts val="600"/>
              </a:spcAft>
            </a:pPr>
            <a:fld id="{33D1D9DC-EAB2-4C60-990F-FB4B44659139}" type="datetime1">
              <a:rPr lang="en-US">
                <a:solidFill>
                  <a:srgbClr val="FFFFFF"/>
                </a:solidFill>
              </a:rPr>
              <a:pPr>
                <a:spcAft>
                  <a:spcPts val="600"/>
                </a:spcAft>
              </a:pPr>
              <a:t>11/28/2021</a:t>
            </a:fld>
            <a:endParaRPr lang="en-US">
              <a:solidFill>
                <a:srgbClr val="FFFFFF"/>
              </a:solidFill>
            </a:endParaRPr>
          </a:p>
        </p:txBody>
      </p:sp>
      <p:sp>
        <p:nvSpPr>
          <p:cNvPr id="3" name="Footer Placeholder 2">
            <a:extLst>
              <a:ext uri="{FF2B5EF4-FFF2-40B4-BE49-F238E27FC236}">
                <a16:creationId xmlns:a16="http://schemas.microsoft.com/office/drawing/2014/main" id="{EC5ACFBE-1B31-4004-AF52-D123CA0F648B}"/>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METEY ENGINEERING AND CONSULTANCY PVT LTD</a:t>
            </a:r>
          </a:p>
        </p:txBody>
      </p:sp>
      <p:sp>
        <p:nvSpPr>
          <p:cNvPr id="4" name="Slide Number Placeholder 3">
            <a:extLst>
              <a:ext uri="{FF2B5EF4-FFF2-40B4-BE49-F238E27FC236}">
                <a16:creationId xmlns:a16="http://schemas.microsoft.com/office/drawing/2014/main" id="{E488B3D3-75E2-4DA7-9614-14FD6AACD272}"/>
              </a:ext>
            </a:extLst>
          </p:cNvPr>
          <p:cNvSpPr>
            <a:spLocks noGrp="1"/>
          </p:cNvSpPr>
          <p:nvPr>
            <p:ph type="sldNum" sz="quarter" idx="12"/>
          </p:nvPr>
        </p:nvSpPr>
        <p:spPr>
          <a:xfrm>
            <a:off x="8610600" y="6356350"/>
            <a:ext cx="2743200" cy="365125"/>
          </a:xfrm>
        </p:spPr>
        <p:txBody>
          <a:bodyPr>
            <a:normAutofit/>
          </a:bodyPr>
          <a:lstStyle/>
          <a:p>
            <a:pPr>
              <a:spcAft>
                <a:spcPts val="600"/>
              </a:spcAft>
            </a:pPr>
            <a:fld id="{DDC06A91-B13A-404D-A1B7-E4B568BA2786}" type="slidenum">
              <a:rPr lang="en-US">
                <a:solidFill>
                  <a:srgbClr val="FFFFFF"/>
                </a:solidFill>
              </a:rPr>
              <a:pPr>
                <a:spcAft>
                  <a:spcPts val="600"/>
                </a:spcAft>
              </a:pPr>
              <a:t>159</a:t>
            </a:fld>
            <a:endParaRPr lang="en-US">
              <a:solidFill>
                <a:srgbClr val="FFFFFF"/>
              </a:solidFill>
            </a:endParaRPr>
          </a:p>
        </p:txBody>
      </p:sp>
    </p:spTree>
    <p:extLst>
      <p:ext uri="{BB962C8B-B14F-4D97-AF65-F5344CB8AC3E}">
        <p14:creationId xmlns:p14="http://schemas.microsoft.com/office/powerpoint/2010/main" val="3863569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143000"/>
            <a:ext cx="6134100" cy="540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267200" y="350838"/>
            <a:ext cx="4114800" cy="792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prstClr val="black"/>
                </a:solidFill>
              </a:rPr>
              <a:t>PRECAST SYSTEM</a:t>
            </a:r>
          </a:p>
        </p:txBody>
      </p:sp>
      <p:pic>
        <p:nvPicPr>
          <p:cNvPr id="2" name="Picture 1"/>
          <p:cNvPicPr>
            <a:picLocks noChangeAspect="1"/>
          </p:cNvPicPr>
          <p:nvPr/>
        </p:nvPicPr>
        <p:blipFill>
          <a:blip r:embed="rId3"/>
          <a:stretch>
            <a:fillRect/>
          </a:stretch>
        </p:blipFill>
        <p:spPr>
          <a:xfrm>
            <a:off x="11240942" y="0"/>
            <a:ext cx="951058" cy="1170533"/>
          </a:xfrm>
          <a:prstGeom prst="rect">
            <a:avLst/>
          </a:prstGeom>
        </p:spPr>
      </p:pic>
      <p:sp>
        <p:nvSpPr>
          <p:cNvPr id="3" name="Date Placeholder 2"/>
          <p:cNvSpPr>
            <a:spLocks noGrp="1"/>
          </p:cNvSpPr>
          <p:nvPr>
            <p:ph type="dt" sz="half" idx="10"/>
          </p:nvPr>
        </p:nvSpPr>
        <p:spPr/>
        <p:txBody>
          <a:bodyPr/>
          <a:lstStyle/>
          <a:p>
            <a:fld id="{2790C5AF-385C-4B80-94AF-22D3E5508804}"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16</a:t>
            </a:fld>
            <a:endParaRPr lang="en-US"/>
          </a:p>
        </p:txBody>
      </p:sp>
    </p:spTree>
    <p:extLst>
      <p:ext uri="{BB962C8B-B14F-4D97-AF65-F5344CB8AC3E}">
        <p14:creationId xmlns:p14="http://schemas.microsoft.com/office/powerpoint/2010/main" val="11820968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building, outdoor, sky, house&#10;&#10;Description automatically generated">
            <a:extLst>
              <a:ext uri="{FF2B5EF4-FFF2-40B4-BE49-F238E27FC236}">
                <a16:creationId xmlns:a16="http://schemas.microsoft.com/office/drawing/2014/main" id="{F6046F75-5D10-49CE-B084-48A4FC118D5D}"/>
              </a:ext>
            </a:extLst>
          </p:cNvPr>
          <p:cNvPicPr>
            <a:picLocks noChangeAspect="1"/>
          </p:cNvPicPr>
          <p:nvPr/>
        </p:nvPicPr>
        <p:blipFill rotWithShape="1">
          <a:blip r:embed="rId2">
            <a:extLst>
              <a:ext uri="{28A0092B-C50C-407E-A947-70E740481C1C}">
                <a14:useLocalDpi xmlns:a14="http://schemas.microsoft.com/office/drawing/2010/main" val="0"/>
              </a:ext>
            </a:extLst>
          </a:blip>
          <a:srcRect t="17627" b="7387"/>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7A4AAAF7-F1BF-49DC-A59C-8462AAA5C442}"/>
              </a:ext>
            </a:extLst>
          </p:cNvPr>
          <p:cNvSpPr>
            <a:spLocks noGrp="1"/>
          </p:cNvSpPr>
          <p:nvPr>
            <p:ph type="dt" sz="half" idx="10"/>
          </p:nvPr>
        </p:nvSpPr>
        <p:spPr>
          <a:xfrm>
            <a:off x="838200" y="6356350"/>
            <a:ext cx="2743200" cy="365125"/>
          </a:xfrm>
        </p:spPr>
        <p:txBody>
          <a:bodyPr>
            <a:normAutofit/>
          </a:bodyPr>
          <a:lstStyle/>
          <a:p>
            <a:pPr>
              <a:spcAft>
                <a:spcPts val="600"/>
              </a:spcAft>
            </a:pPr>
            <a:fld id="{33D1D9DC-EAB2-4C60-990F-FB4B44659139}" type="datetime1">
              <a:rPr lang="en-US">
                <a:solidFill>
                  <a:srgbClr val="FFFFFF"/>
                </a:solidFill>
              </a:rPr>
              <a:pPr>
                <a:spcAft>
                  <a:spcPts val="600"/>
                </a:spcAft>
              </a:pPr>
              <a:t>11/28/2021</a:t>
            </a:fld>
            <a:endParaRPr lang="en-US">
              <a:solidFill>
                <a:srgbClr val="FFFFFF"/>
              </a:solidFill>
            </a:endParaRPr>
          </a:p>
        </p:txBody>
      </p:sp>
      <p:sp>
        <p:nvSpPr>
          <p:cNvPr id="3" name="Footer Placeholder 2">
            <a:extLst>
              <a:ext uri="{FF2B5EF4-FFF2-40B4-BE49-F238E27FC236}">
                <a16:creationId xmlns:a16="http://schemas.microsoft.com/office/drawing/2014/main" id="{EC386995-BB3E-4521-AC6D-77D459717345}"/>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METEY ENGINEERING AND CONSULTANCY PVT LTD</a:t>
            </a:r>
          </a:p>
        </p:txBody>
      </p:sp>
      <p:sp>
        <p:nvSpPr>
          <p:cNvPr id="4" name="Slide Number Placeholder 3">
            <a:extLst>
              <a:ext uri="{FF2B5EF4-FFF2-40B4-BE49-F238E27FC236}">
                <a16:creationId xmlns:a16="http://schemas.microsoft.com/office/drawing/2014/main" id="{BEA8A892-30E9-4457-8314-348FD72CAD16}"/>
              </a:ext>
            </a:extLst>
          </p:cNvPr>
          <p:cNvSpPr>
            <a:spLocks noGrp="1"/>
          </p:cNvSpPr>
          <p:nvPr>
            <p:ph type="sldNum" sz="quarter" idx="12"/>
          </p:nvPr>
        </p:nvSpPr>
        <p:spPr>
          <a:xfrm>
            <a:off x="8610600" y="6356350"/>
            <a:ext cx="2743200" cy="365125"/>
          </a:xfrm>
        </p:spPr>
        <p:txBody>
          <a:bodyPr>
            <a:normAutofit/>
          </a:bodyPr>
          <a:lstStyle/>
          <a:p>
            <a:pPr>
              <a:spcAft>
                <a:spcPts val="600"/>
              </a:spcAft>
            </a:pPr>
            <a:fld id="{DDC06A91-B13A-404D-A1B7-E4B568BA2786}" type="slidenum">
              <a:rPr lang="en-US">
                <a:solidFill>
                  <a:srgbClr val="FFFFFF"/>
                </a:solidFill>
              </a:rPr>
              <a:pPr>
                <a:spcAft>
                  <a:spcPts val="600"/>
                </a:spcAft>
              </a:pPr>
              <a:t>160</a:t>
            </a:fld>
            <a:endParaRPr lang="en-US">
              <a:solidFill>
                <a:srgbClr val="FFFFFF"/>
              </a:solidFill>
            </a:endParaRPr>
          </a:p>
        </p:txBody>
      </p:sp>
    </p:spTree>
    <p:extLst>
      <p:ext uri="{BB962C8B-B14F-4D97-AF65-F5344CB8AC3E}">
        <p14:creationId xmlns:p14="http://schemas.microsoft.com/office/powerpoint/2010/main" val="4387417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building under construction&#10;&#10;Description automatically generated with medium confidence">
            <a:extLst>
              <a:ext uri="{FF2B5EF4-FFF2-40B4-BE49-F238E27FC236}">
                <a16:creationId xmlns:a16="http://schemas.microsoft.com/office/drawing/2014/main" id="{5795D7FF-B147-4D61-B89E-0BB8C300ED8B}"/>
              </a:ext>
            </a:extLst>
          </p:cNvPr>
          <p:cNvPicPr>
            <a:picLocks noChangeAspect="1"/>
          </p:cNvPicPr>
          <p:nvPr/>
        </p:nvPicPr>
        <p:blipFill rotWithShape="1">
          <a:blip r:embed="rId2">
            <a:extLst>
              <a:ext uri="{28A0092B-C50C-407E-A947-70E740481C1C}">
                <a14:useLocalDpi xmlns:a14="http://schemas.microsoft.com/office/drawing/2010/main" val="0"/>
              </a:ext>
            </a:extLst>
          </a:blip>
          <a:srcRect t="25014"/>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62969187-907C-426B-85E3-FE31EB86F511}"/>
              </a:ext>
            </a:extLst>
          </p:cNvPr>
          <p:cNvSpPr>
            <a:spLocks noGrp="1"/>
          </p:cNvSpPr>
          <p:nvPr>
            <p:ph type="dt" sz="half" idx="10"/>
          </p:nvPr>
        </p:nvSpPr>
        <p:spPr>
          <a:xfrm>
            <a:off x="838200" y="6356350"/>
            <a:ext cx="2743200" cy="365125"/>
          </a:xfrm>
        </p:spPr>
        <p:txBody>
          <a:bodyPr>
            <a:normAutofit/>
          </a:bodyPr>
          <a:lstStyle/>
          <a:p>
            <a:pPr>
              <a:spcAft>
                <a:spcPts val="600"/>
              </a:spcAft>
            </a:pPr>
            <a:fld id="{33D1D9DC-EAB2-4C60-990F-FB4B44659139}" type="datetime1">
              <a:rPr lang="en-US">
                <a:solidFill>
                  <a:srgbClr val="FFFFFF"/>
                </a:solidFill>
              </a:rPr>
              <a:pPr>
                <a:spcAft>
                  <a:spcPts val="600"/>
                </a:spcAft>
              </a:pPr>
              <a:t>11/28/2021</a:t>
            </a:fld>
            <a:endParaRPr lang="en-US">
              <a:solidFill>
                <a:srgbClr val="FFFFFF"/>
              </a:solidFill>
            </a:endParaRPr>
          </a:p>
        </p:txBody>
      </p:sp>
      <p:sp>
        <p:nvSpPr>
          <p:cNvPr id="3" name="Footer Placeholder 2">
            <a:extLst>
              <a:ext uri="{FF2B5EF4-FFF2-40B4-BE49-F238E27FC236}">
                <a16:creationId xmlns:a16="http://schemas.microsoft.com/office/drawing/2014/main" id="{ED73B3D6-6FE5-4A54-9E50-3771AE36BB64}"/>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METEY ENGINEERING AND CONSULTANCY PVT LTD</a:t>
            </a:r>
          </a:p>
        </p:txBody>
      </p:sp>
      <p:sp>
        <p:nvSpPr>
          <p:cNvPr id="4" name="Slide Number Placeholder 3">
            <a:extLst>
              <a:ext uri="{FF2B5EF4-FFF2-40B4-BE49-F238E27FC236}">
                <a16:creationId xmlns:a16="http://schemas.microsoft.com/office/drawing/2014/main" id="{7B379651-2747-4BF9-A85C-ED788568F254}"/>
              </a:ext>
            </a:extLst>
          </p:cNvPr>
          <p:cNvSpPr>
            <a:spLocks noGrp="1"/>
          </p:cNvSpPr>
          <p:nvPr>
            <p:ph type="sldNum" sz="quarter" idx="12"/>
          </p:nvPr>
        </p:nvSpPr>
        <p:spPr>
          <a:xfrm>
            <a:off x="8610600" y="6356350"/>
            <a:ext cx="2743200" cy="365125"/>
          </a:xfrm>
        </p:spPr>
        <p:txBody>
          <a:bodyPr>
            <a:normAutofit/>
          </a:bodyPr>
          <a:lstStyle/>
          <a:p>
            <a:pPr>
              <a:spcAft>
                <a:spcPts val="600"/>
              </a:spcAft>
            </a:pPr>
            <a:fld id="{DDC06A91-B13A-404D-A1B7-E4B568BA2786}" type="slidenum">
              <a:rPr lang="en-US">
                <a:solidFill>
                  <a:srgbClr val="FFFFFF"/>
                </a:solidFill>
              </a:rPr>
              <a:pPr>
                <a:spcAft>
                  <a:spcPts val="600"/>
                </a:spcAft>
              </a:pPr>
              <a:t>161</a:t>
            </a:fld>
            <a:endParaRPr lang="en-US">
              <a:solidFill>
                <a:srgbClr val="FFFFFF"/>
              </a:solidFill>
            </a:endParaRPr>
          </a:p>
        </p:txBody>
      </p:sp>
    </p:spTree>
    <p:extLst>
      <p:ext uri="{BB962C8B-B14F-4D97-AF65-F5344CB8AC3E}">
        <p14:creationId xmlns:p14="http://schemas.microsoft.com/office/powerpoint/2010/main" val="6752025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5DD4D9E-0E96-436D-8F05-ED44236DEB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67F580-3954-4101-8AA5-44012B3979CB}"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B1906D8-CDE1-473C-B1EA-4B113C8B6B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METEY ENGINEERING AND CONSULTANCY Pvt. Ltd.</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7B5C9A5-217D-4F53-82F2-0403FCC74F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E33DC-7AB7-431D-B36F-1671918C38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1" name="Picture 10" descr="A picture containing outdoor, building, water, street&#10;&#10;Description automatically generated">
            <a:extLst>
              <a:ext uri="{FF2B5EF4-FFF2-40B4-BE49-F238E27FC236}">
                <a16:creationId xmlns:a16="http://schemas.microsoft.com/office/drawing/2014/main" id="{735FF6AC-41BB-4616-BC49-786A8DB0A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479" y="612224"/>
            <a:ext cx="5369768" cy="5085183"/>
          </a:xfrm>
          <a:prstGeom prst="rect">
            <a:avLst/>
          </a:prstGeom>
        </p:spPr>
      </p:pic>
      <p:pic>
        <p:nvPicPr>
          <p:cNvPr id="3" name="Picture 2" descr="A construction site&#10;&#10;Description automatically generated">
            <a:extLst>
              <a:ext uri="{FF2B5EF4-FFF2-40B4-BE49-F238E27FC236}">
                <a16:creationId xmlns:a16="http://schemas.microsoft.com/office/drawing/2014/main" id="{1DD354B4-A9C5-4DF4-9EB1-6C995E2E32DE}"/>
              </a:ext>
            </a:extLst>
          </p:cNvPr>
          <p:cNvPicPr>
            <a:picLocks noChangeAspect="1"/>
          </p:cNvPicPr>
          <p:nvPr/>
        </p:nvPicPr>
        <p:blipFill rotWithShape="1">
          <a:blip r:embed="rId3">
            <a:extLst>
              <a:ext uri="{28A0092B-C50C-407E-A947-70E740481C1C}">
                <a14:useLocalDpi xmlns:a14="http://schemas.microsoft.com/office/drawing/2010/main" val="0"/>
              </a:ext>
            </a:extLst>
          </a:blip>
          <a:srcRect l="17155" t="11309" r="17028" b="10290"/>
          <a:stretch/>
        </p:blipFill>
        <p:spPr>
          <a:xfrm>
            <a:off x="458754" y="612225"/>
            <a:ext cx="5369768" cy="5085182"/>
          </a:xfrm>
          <a:prstGeom prst="rect">
            <a:avLst/>
          </a:prstGeom>
        </p:spPr>
      </p:pic>
      <p:pic>
        <p:nvPicPr>
          <p:cNvPr id="9" name="Picture 8">
            <a:extLst>
              <a:ext uri="{FF2B5EF4-FFF2-40B4-BE49-F238E27FC236}">
                <a16:creationId xmlns:a16="http://schemas.microsoft.com/office/drawing/2014/main" id="{B52B23A8-979E-49FA-A5CD-B2AAB6166129}"/>
              </a:ext>
            </a:extLst>
          </p:cNvPr>
          <p:cNvPicPr>
            <a:picLocks noChangeAspect="1"/>
          </p:cNvPicPr>
          <p:nvPr/>
        </p:nvPicPr>
        <p:blipFill>
          <a:blip r:embed="rId4"/>
          <a:stretch>
            <a:fillRect/>
          </a:stretch>
        </p:blipFill>
        <p:spPr>
          <a:xfrm>
            <a:off x="11240942" y="26512"/>
            <a:ext cx="951058" cy="1170533"/>
          </a:xfrm>
          <a:prstGeom prst="rect">
            <a:avLst/>
          </a:prstGeom>
        </p:spPr>
      </p:pic>
    </p:spTree>
    <p:extLst>
      <p:ext uri="{BB962C8B-B14F-4D97-AF65-F5344CB8AC3E}">
        <p14:creationId xmlns:p14="http://schemas.microsoft.com/office/powerpoint/2010/main" val="19391393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arge building&#10;&#10;Description automatically generated">
            <a:extLst>
              <a:ext uri="{FF2B5EF4-FFF2-40B4-BE49-F238E27FC236}">
                <a16:creationId xmlns:a16="http://schemas.microsoft.com/office/drawing/2014/main" id="{0CC60D62-9F59-4CBF-83D0-2DCE034933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
        <p:nvSpPr>
          <p:cNvPr id="4" name="Date Placeholder 3">
            <a:extLst>
              <a:ext uri="{FF2B5EF4-FFF2-40B4-BE49-F238E27FC236}">
                <a16:creationId xmlns:a16="http://schemas.microsoft.com/office/drawing/2014/main" id="{54A69533-C144-4418-9C85-3380621F7B29}"/>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18D8C8DF-562A-42B7-B0D2-DF3AF4C13CC1}"/>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E26E080E-8610-4115-85F8-D1B1E19713A1}"/>
              </a:ext>
            </a:extLst>
          </p:cNvPr>
          <p:cNvSpPr>
            <a:spLocks noGrp="1"/>
          </p:cNvSpPr>
          <p:nvPr>
            <p:ph type="sldNum" sz="quarter" idx="12"/>
          </p:nvPr>
        </p:nvSpPr>
        <p:spPr/>
        <p:txBody>
          <a:bodyPr/>
          <a:lstStyle/>
          <a:p>
            <a:fld id="{DDC06A91-B13A-404D-A1B7-E4B568BA2786}" type="slidenum">
              <a:rPr lang="en-US" smtClean="0"/>
              <a:t>163</a:t>
            </a:fld>
            <a:endParaRPr lang="en-US"/>
          </a:p>
        </p:txBody>
      </p:sp>
      <p:pic>
        <p:nvPicPr>
          <p:cNvPr id="10" name="Picture 9" descr="A building with a mountain in the background&#10;&#10;Description automatically generated">
            <a:extLst>
              <a:ext uri="{FF2B5EF4-FFF2-40B4-BE49-F238E27FC236}">
                <a16:creationId xmlns:a16="http://schemas.microsoft.com/office/drawing/2014/main" id="{0CA1FE98-7A33-481C-8F84-976DEAEC3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6401881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rane standing in the dirt&#10;&#10;Description automatically generated">
            <a:extLst>
              <a:ext uri="{FF2B5EF4-FFF2-40B4-BE49-F238E27FC236}">
                <a16:creationId xmlns:a16="http://schemas.microsoft.com/office/drawing/2014/main" id="{876EE507-151A-418D-B51D-49F408F9E98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085" t="372" r="4528" b="13399"/>
          <a:stretch/>
        </p:blipFill>
        <p:spPr>
          <a:xfrm>
            <a:off x="970384" y="466532"/>
            <a:ext cx="10383416" cy="5889818"/>
          </a:xfrm>
        </p:spPr>
      </p:pic>
      <p:sp>
        <p:nvSpPr>
          <p:cNvPr id="6" name="Date Placeholder 5">
            <a:extLst>
              <a:ext uri="{FF2B5EF4-FFF2-40B4-BE49-F238E27FC236}">
                <a16:creationId xmlns:a16="http://schemas.microsoft.com/office/drawing/2014/main" id="{CD3CC7D2-E32C-4F73-AF6E-6E58627786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F1B67-1B01-47E5-952E-E3AA02CFC66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11/28/2021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4F2BE19-8D0C-4410-B1F6-D44B029408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METEY ENGINEERING AND CONSULTANCY Pvt. Ltd.</a:t>
            </a:r>
          </a:p>
        </p:txBody>
      </p:sp>
      <p:sp>
        <p:nvSpPr>
          <p:cNvPr id="7" name="Slide Number Placeholder 6">
            <a:extLst>
              <a:ext uri="{FF2B5EF4-FFF2-40B4-BE49-F238E27FC236}">
                <a16:creationId xmlns:a16="http://schemas.microsoft.com/office/drawing/2014/main" id="{D6209A53-410B-4C40-AE7E-AC96FE17A0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E33DC-7AB7-431D-B36F-1671918C38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EC8206C-805B-44B2-A6FC-DA6BD6B9100F}"/>
              </a:ext>
            </a:extLst>
          </p:cNvPr>
          <p:cNvPicPr>
            <a:picLocks noChangeAspect="1"/>
          </p:cNvPicPr>
          <p:nvPr/>
        </p:nvPicPr>
        <p:blipFill>
          <a:blip r:embed="rId3"/>
          <a:stretch>
            <a:fillRect/>
          </a:stretch>
        </p:blipFill>
        <p:spPr>
          <a:xfrm>
            <a:off x="11240942" y="26512"/>
            <a:ext cx="951058" cy="1170533"/>
          </a:xfrm>
          <a:prstGeom prst="rect">
            <a:avLst/>
          </a:prstGeom>
        </p:spPr>
      </p:pic>
    </p:spTree>
    <p:extLst>
      <p:ext uri="{BB962C8B-B14F-4D97-AF65-F5344CB8AC3E}">
        <p14:creationId xmlns:p14="http://schemas.microsoft.com/office/powerpoint/2010/main" val="25730629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C49F5EF-2F59-4E8B-B6F6-8501636BE083}"/>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0EB87D7B-7842-4FB9-8F14-CA9337AAB121}"/>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7EED8E5B-89AF-4863-A1A7-1626EF98245E}"/>
              </a:ext>
            </a:extLst>
          </p:cNvPr>
          <p:cNvSpPr>
            <a:spLocks noGrp="1"/>
          </p:cNvSpPr>
          <p:nvPr>
            <p:ph type="sldNum" sz="quarter" idx="12"/>
          </p:nvPr>
        </p:nvSpPr>
        <p:spPr/>
        <p:txBody>
          <a:bodyPr/>
          <a:lstStyle/>
          <a:p>
            <a:fld id="{DDC06A91-B13A-404D-A1B7-E4B568BA2786}" type="slidenum">
              <a:rPr lang="en-US" smtClean="0"/>
              <a:t>165</a:t>
            </a:fld>
            <a:endParaRPr lang="en-US"/>
          </a:p>
        </p:txBody>
      </p:sp>
      <p:pic>
        <p:nvPicPr>
          <p:cNvPr id="7" name="Picture 6">
            <a:extLst>
              <a:ext uri="{FF2B5EF4-FFF2-40B4-BE49-F238E27FC236}">
                <a16:creationId xmlns:a16="http://schemas.microsoft.com/office/drawing/2014/main" id="{A3466261-4DCF-4248-9CE9-98DBF5A5982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365669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D267323-532E-4B95-AC8B-C2573CB74153}"/>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D81A2BEE-C9FD-4C91-B0C4-3AEC988CD48F}"/>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9154C660-5993-40B7-8F77-F1812C69A758}"/>
              </a:ext>
            </a:extLst>
          </p:cNvPr>
          <p:cNvSpPr>
            <a:spLocks noGrp="1"/>
          </p:cNvSpPr>
          <p:nvPr>
            <p:ph type="sldNum" sz="quarter" idx="12"/>
          </p:nvPr>
        </p:nvSpPr>
        <p:spPr/>
        <p:txBody>
          <a:bodyPr/>
          <a:lstStyle/>
          <a:p>
            <a:fld id="{DDC06A91-B13A-404D-A1B7-E4B568BA2786}" type="slidenum">
              <a:rPr lang="en-US" smtClean="0"/>
              <a:t>166</a:t>
            </a:fld>
            <a:endParaRPr lang="en-US"/>
          </a:p>
        </p:txBody>
      </p:sp>
      <p:pic>
        <p:nvPicPr>
          <p:cNvPr id="7" name="Picture 6">
            <a:extLst>
              <a:ext uri="{FF2B5EF4-FFF2-40B4-BE49-F238E27FC236}">
                <a16:creationId xmlns:a16="http://schemas.microsoft.com/office/drawing/2014/main" id="{22036FEC-CAD7-4113-8E39-2392E6FAADFE}"/>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953380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68B3A-D654-4771-A999-BFEC0EA029DD}"/>
              </a:ext>
            </a:extLst>
          </p:cNvPr>
          <p:cNvPicPr>
            <a:picLocks noChangeAspect="1"/>
          </p:cNvPicPr>
          <p:nvPr/>
        </p:nvPicPr>
        <p:blipFill rotWithShape="1">
          <a:blip r:embed="rId2"/>
          <a:srcRect t="28251" r="-1" b="-1"/>
          <a:stretch/>
        </p:blipFill>
        <p:spPr>
          <a:xfrm>
            <a:off x="321733" y="321733"/>
            <a:ext cx="11548534" cy="6214534"/>
          </a:xfrm>
          <a:prstGeom prst="rect">
            <a:avLst/>
          </a:prstGeom>
        </p:spPr>
      </p:pic>
      <p:sp>
        <p:nvSpPr>
          <p:cNvPr id="4" name="Date Placeholder 3">
            <a:extLst>
              <a:ext uri="{FF2B5EF4-FFF2-40B4-BE49-F238E27FC236}">
                <a16:creationId xmlns:a16="http://schemas.microsoft.com/office/drawing/2014/main" id="{836F9FB2-C14C-4568-AAD8-571E20F6BCF1}"/>
              </a:ext>
            </a:extLst>
          </p:cNvPr>
          <p:cNvSpPr>
            <a:spLocks noGrp="1"/>
          </p:cNvSpPr>
          <p:nvPr>
            <p:ph type="dt" sz="half" idx="10"/>
          </p:nvPr>
        </p:nvSpPr>
        <p:spPr>
          <a:xfrm>
            <a:off x="838200" y="6515390"/>
            <a:ext cx="2743200" cy="365125"/>
          </a:xfrm>
        </p:spPr>
        <p:txBody>
          <a:bodyPr vert="horz" lIns="91440" tIns="45720" rIns="91440" bIns="45720" rtlCol="0" anchor="ctr">
            <a:normAutofit/>
          </a:bodyPr>
          <a:lstStyle/>
          <a:p>
            <a:pPr>
              <a:spcAft>
                <a:spcPts val="600"/>
              </a:spcAft>
            </a:pPr>
            <a:fld id="{9281E665-AC8C-462E-AE7C-834335A8194A}" type="datetime1">
              <a:rPr lang="en-US" smtClean="0"/>
              <a:pPr>
                <a:spcAft>
                  <a:spcPts val="600"/>
                </a:spcAft>
              </a:pPr>
              <a:t>11/28/2021</a:t>
            </a:fld>
            <a:endParaRPr lang="en-US"/>
          </a:p>
        </p:txBody>
      </p:sp>
      <p:sp>
        <p:nvSpPr>
          <p:cNvPr id="5" name="Footer Placeholder 4">
            <a:extLst>
              <a:ext uri="{FF2B5EF4-FFF2-40B4-BE49-F238E27FC236}">
                <a16:creationId xmlns:a16="http://schemas.microsoft.com/office/drawing/2014/main" id="{EA4F53DA-96FA-4C22-806C-26230A7C18D8}"/>
              </a:ext>
            </a:extLst>
          </p:cNvPr>
          <p:cNvSpPr>
            <a:spLocks noGrp="1"/>
          </p:cNvSpPr>
          <p:nvPr>
            <p:ph type="ftr" sz="quarter" idx="11"/>
          </p:nvPr>
        </p:nvSpPr>
        <p:spPr>
          <a:xfrm>
            <a:off x="4038600" y="651539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METEY ENGINEERING AND CONSULTANCY PVT LTD</a:t>
            </a:r>
          </a:p>
        </p:txBody>
      </p:sp>
      <p:sp>
        <p:nvSpPr>
          <p:cNvPr id="6" name="Slide Number Placeholder 5">
            <a:extLst>
              <a:ext uri="{FF2B5EF4-FFF2-40B4-BE49-F238E27FC236}">
                <a16:creationId xmlns:a16="http://schemas.microsoft.com/office/drawing/2014/main" id="{93EF2BFC-E08F-43FD-8455-705EC160A8DB}"/>
              </a:ext>
            </a:extLst>
          </p:cNvPr>
          <p:cNvSpPr>
            <a:spLocks noGrp="1"/>
          </p:cNvSpPr>
          <p:nvPr>
            <p:ph type="sldNum" sz="quarter" idx="12"/>
          </p:nvPr>
        </p:nvSpPr>
        <p:spPr>
          <a:xfrm>
            <a:off x="8610600" y="6515390"/>
            <a:ext cx="2743200" cy="365125"/>
          </a:xfrm>
        </p:spPr>
        <p:txBody>
          <a:bodyPr vert="horz" lIns="91440" tIns="45720" rIns="91440" bIns="45720" rtlCol="0" anchor="ctr">
            <a:normAutofit/>
          </a:bodyPr>
          <a:lstStyle/>
          <a:p>
            <a:pPr>
              <a:spcAft>
                <a:spcPts val="600"/>
              </a:spcAft>
            </a:pPr>
            <a:fld id="{DDC06A91-B13A-404D-A1B7-E4B568BA2786}" type="slidenum">
              <a:rPr lang="en-US" smtClean="0"/>
              <a:pPr>
                <a:spcAft>
                  <a:spcPts val="600"/>
                </a:spcAft>
              </a:pPr>
              <a:t>167</a:t>
            </a:fld>
            <a:endParaRPr lang="en-US"/>
          </a:p>
        </p:txBody>
      </p:sp>
    </p:spTree>
    <p:extLst>
      <p:ext uri="{BB962C8B-B14F-4D97-AF65-F5344CB8AC3E}">
        <p14:creationId xmlns:p14="http://schemas.microsoft.com/office/powerpoint/2010/main" val="123361279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6F032C-CB6C-45CF-B3E0-99A88D519B4C}"/>
              </a:ext>
            </a:extLst>
          </p:cNvPr>
          <p:cNvPicPr>
            <a:picLocks noChangeAspect="1"/>
          </p:cNvPicPr>
          <p:nvPr/>
        </p:nvPicPr>
        <p:blipFill rotWithShape="1">
          <a:blip r:embed="rId2"/>
          <a:srcRect t="23096" r="-1" b="5154"/>
          <a:stretch/>
        </p:blipFill>
        <p:spPr>
          <a:xfrm>
            <a:off x="321733" y="321733"/>
            <a:ext cx="11548534" cy="6214534"/>
          </a:xfrm>
          <a:prstGeom prst="rect">
            <a:avLst/>
          </a:prstGeom>
        </p:spPr>
      </p:pic>
      <p:sp>
        <p:nvSpPr>
          <p:cNvPr id="4" name="Date Placeholder 3">
            <a:extLst>
              <a:ext uri="{FF2B5EF4-FFF2-40B4-BE49-F238E27FC236}">
                <a16:creationId xmlns:a16="http://schemas.microsoft.com/office/drawing/2014/main" id="{6746D216-80A1-4BB2-8F6E-30477AC15047}"/>
              </a:ext>
            </a:extLst>
          </p:cNvPr>
          <p:cNvSpPr>
            <a:spLocks noGrp="1"/>
          </p:cNvSpPr>
          <p:nvPr>
            <p:ph type="dt" sz="half" idx="10"/>
          </p:nvPr>
        </p:nvSpPr>
        <p:spPr>
          <a:xfrm>
            <a:off x="838200" y="6515390"/>
            <a:ext cx="2743200" cy="365125"/>
          </a:xfrm>
        </p:spPr>
        <p:txBody>
          <a:bodyPr vert="horz" lIns="91440" tIns="45720" rIns="91440" bIns="45720" rtlCol="0" anchor="ctr">
            <a:normAutofit/>
          </a:bodyPr>
          <a:lstStyle/>
          <a:p>
            <a:pPr>
              <a:spcAft>
                <a:spcPts val="600"/>
              </a:spcAft>
            </a:pPr>
            <a:fld id="{9281E665-AC8C-462E-AE7C-834335A8194A}" type="datetime1">
              <a:rPr lang="en-US" smtClean="0"/>
              <a:pPr>
                <a:spcAft>
                  <a:spcPts val="600"/>
                </a:spcAft>
              </a:pPr>
              <a:t>11/28/2021</a:t>
            </a:fld>
            <a:endParaRPr lang="en-US"/>
          </a:p>
        </p:txBody>
      </p:sp>
      <p:sp>
        <p:nvSpPr>
          <p:cNvPr id="5" name="Footer Placeholder 4">
            <a:extLst>
              <a:ext uri="{FF2B5EF4-FFF2-40B4-BE49-F238E27FC236}">
                <a16:creationId xmlns:a16="http://schemas.microsoft.com/office/drawing/2014/main" id="{EB752A3D-CAA8-4DF0-8A41-55D02B0FB539}"/>
              </a:ext>
            </a:extLst>
          </p:cNvPr>
          <p:cNvSpPr>
            <a:spLocks noGrp="1"/>
          </p:cNvSpPr>
          <p:nvPr>
            <p:ph type="ftr" sz="quarter" idx="11"/>
          </p:nvPr>
        </p:nvSpPr>
        <p:spPr>
          <a:xfrm>
            <a:off x="4038600" y="651539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METEY ENGINEERING AND CONSULTANCY PVT LTD</a:t>
            </a:r>
          </a:p>
        </p:txBody>
      </p:sp>
      <p:sp>
        <p:nvSpPr>
          <p:cNvPr id="6" name="Slide Number Placeholder 5">
            <a:extLst>
              <a:ext uri="{FF2B5EF4-FFF2-40B4-BE49-F238E27FC236}">
                <a16:creationId xmlns:a16="http://schemas.microsoft.com/office/drawing/2014/main" id="{A6E7E148-52DF-45C9-8A4A-187A3A295A91}"/>
              </a:ext>
            </a:extLst>
          </p:cNvPr>
          <p:cNvSpPr>
            <a:spLocks noGrp="1"/>
          </p:cNvSpPr>
          <p:nvPr>
            <p:ph type="sldNum" sz="quarter" idx="12"/>
          </p:nvPr>
        </p:nvSpPr>
        <p:spPr>
          <a:xfrm>
            <a:off x="8610600" y="6515390"/>
            <a:ext cx="2743200" cy="365125"/>
          </a:xfrm>
        </p:spPr>
        <p:txBody>
          <a:bodyPr vert="horz" lIns="91440" tIns="45720" rIns="91440" bIns="45720" rtlCol="0" anchor="ctr">
            <a:normAutofit/>
          </a:bodyPr>
          <a:lstStyle/>
          <a:p>
            <a:pPr>
              <a:spcAft>
                <a:spcPts val="600"/>
              </a:spcAft>
            </a:pPr>
            <a:fld id="{DDC06A91-B13A-404D-A1B7-E4B568BA2786}" type="slidenum">
              <a:rPr lang="en-US" smtClean="0"/>
              <a:pPr>
                <a:spcAft>
                  <a:spcPts val="600"/>
                </a:spcAft>
              </a:pPr>
              <a:t>168</a:t>
            </a:fld>
            <a:endParaRPr lang="en-US"/>
          </a:p>
        </p:txBody>
      </p:sp>
    </p:spTree>
    <p:extLst>
      <p:ext uri="{BB962C8B-B14F-4D97-AF65-F5344CB8AC3E}">
        <p14:creationId xmlns:p14="http://schemas.microsoft.com/office/powerpoint/2010/main" val="14350167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F88A-9F31-46A3-8FB5-A39813962FE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F67ABC6-CE3B-4051-881D-E0E9083C3B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Footer Placeholder 2">
            <a:extLst>
              <a:ext uri="{FF2B5EF4-FFF2-40B4-BE49-F238E27FC236}">
                <a16:creationId xmlns:a16="http://schemas.microsoft.com/office/drawing/2014/main" id="{5929546E-EFF9-495A-9D32-0689C03579A7}"/>
              </a:ext>
            </a:extLst>
          </p:cNvPr>
          <p:cNvSpPr>
            <a:spLocks noGrp="1"/>
          </p:cNvSpPr>
          <p:nvPr>
            <p:ph type="ftr" sz="quarter" idx="11"/>
          </p:nvPr>
        </p:nvSpPr>
        <p:spPr/>
        <p:txBody>
          <a:bodyPr/>
          <a:lstStyle/>
          <a:p>
            <a:r>
              <a:rPr lang="en-US"/>
              <a:t>METEY ENGINEERING AND CONSULTANCY , HYDERABAD</a:t>
            </a:r>
          </a:p>
        </p:txBody>
      </p:sp>
      <p:sp>
        <p:nvSpPr>
          <p:cNvPr id="4" name="Slide Number Placeholder 3">
            <a:extLst>
              <a:ext uri="{FF2B5EF4-FFF2-40B4-BE49-F238E27FC236}">
                <a16:creationId xmlns:a16="http://schemas.microsoft.com/office/drawing/2014/main" id="{6B390427-3270-42D5-AF6E-93AB414948BF}"/>
              </a:ext>
            </a:extLst>
          </p:cNvPr>
          <p:cNvSpPr>
            <a:spLocks noGrp="1"/>
          </p:cNvSpPr>
          <p:nvPr>
            <p:ph type="sldNum" sz="quarter" idx="12"/>
          </p:nvPr>
        </p:nvSpPr>
        <p:spPr/>
        <p:txBody>
          <a:bodyPr/>
          <a:lstStyle/>
          <a:p>
            <a:fld id="{DA3EB3E9-CA2E-4002-BBC7-1B41140EE00F}" type="slidenum">
              <a:rPr lang="en-US" smtClean="0"/>
              <a:t>169</a:t>
            </a:fld>
            <a:endParaRPr lang="en-US"/>
          </a:p>
        </p:txBody>
      </p:sp>
      <p:pic>
        <p:nvPicPr>
          <p:cNvPr id="6" name="Picture 5">
            <a:extLst>
              <a:ext uri="{FF2B5EF4-FFF2-40B4-BE49-F238E27FC236}">
                <a16:creationId xmlns:a16="http://schemas.microsoft.com/office/drawing/2014/main" id="{E38E9F94-1CB6-4F6E-8197-AB7348EC865D}"/>
              </a:ext>
            </a:extLst>
          </p:cNvPr>
          <p:cNvPicPr>
            <a:picLocks noChangeAspect="1"/>
          </p:cNvPicPr>
          <p:nvPr/>
        </p:nvPicPr>
        <p:blipFill>
          <a:blip r:embed="rId3"/>
          <a:stretch>
            <a:fillRect/>
          </a:stretch>
        </p:blipFill>
        <p:spPr>
          <a:xfrm>
            <a:off x="11226874" y="-1624"/>
            <a:ext cx="951058" cy="1170533"/>
          </a:xfrm>
          <a:prstGeom prst="rect">
            <a:avLst/>
          </a:prstGeom>
        </p:spPr>
      </p:pic>
    </p:spTree>
    <p:extLst>
      <p:ext uri="{BB962C8B-B14F-4D97-AF65-F5344CB8AC3E}">
        <p14:creationId xmlns:p14="http://schemas.microsoft.com/office/powerpoint/2010/main" val="696657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4AD9-6000-4195-AF4C-D593E31E81BC}"/>
              </a:ext>
            </a:extLst>
          </p:cNvPr>
          <p:cNvSpPr>
            <a:spLocks noGrp="1"/>
          </p:cNvSpPr>
          <p:nvPr>
            <p:ph type="title"/>
          </p:nvPr>
        </p:nvSpPr>
        <p:spPr/>
        <p:txBody>
          <a:bodyPr/>
          <a:lstStyle/>
          <a:p>
            <a:r>
              <a:rPr lang="en-US" dirty="0"/>
              <a:t>Issues in construction system</a:t>
            </a:r>
          </a:p>
        </p:txBody>
      </p:sp>
      <p:sp>
        <p:nvSpPr>
          <p:cNvPr id="3" name="Content Placeholder 2">
            <a:extLst>
              <a:ext uri="{FF2B5EF4-FFF2-40B4-BE49-F238E27FC236}">
                <a16:creationId xmlns:a16="http://schemas.microsoft.com/office/drawing/2014/main" id="{6DB3C53C-D14C-49A7-A148-ADB621FB5531}"/>
              </a:ext>
            </a:extLst>
          </p:cNvPr>
          <p:cNvSpPr>
            <a:spLocks noGrp="1"/>
          </p:cNvSpPr>
          <p:nvPr>
            <p:ph idx="1"/>
          </p:nvPr>
        </p:nvSpPr>
        <p:spPr/>
        <p:txBody>
          <a:bodyPr/>
          <a:lstStyle/>
          <a:p>
            <a:pPr marL="0" indent="0">
              <a:buNone/>
            </a:pPr>
            <a:r>
              <a:rPr lang="en-US" b="1" u="sng" dirty="0"/>
              <a:t>Conventional construction :</a:t>
            </a:r>
          </a:p>
          <a:p>
            <a:r>
              <a:rPr lang="en-US" dirty="0" err="1"/>
              <a:t>Labour</a:t>
            </a:r>
            <a:r>
              <a:rPr lang="en-US" dirty="0"/>
              <a:t> intensive</a:t>
            </a:r>
          </a:p>
          <a:p>
            <a:r>
              <a:rPr lang="en-US" dirty="0"/>
              <a:t>Heavy formwork intensive type of construction</a:t>
            </a:r>
          </a:p>
          <a:p>
            <a:r>
              <a:rPr lang="en-US" dirty="0"/>
              <a:t>Time consuming for shuttering and deshuttering</a:t>
            </a:r>
          </a:p>
          <a:p>
            <a:r>
              <a:rPr lang="en-US" dirty="0"/>
              <a:t>Skilled </a:t>
            </a:r>
            <a:r>
              <a:rPr lang="en-US" dirty="0" err="1"/>
              <a:t>labour</a:t>
            </a:r>
            <a:r>
              <a:rPr lang="en-US" dirty="0"/>
              <a:t> diminishing day by day</a:t>
            </a:r>
          </a:p>
          <a:p>
            <a:r>
              <a:rPr lang="en-US" dirty="0"/>
              <a:t>Accommodation to the </a:t>
            </a:r>
            <a:r>
              <a:rPr lang="en-US" dirty="0" err="1"/>
              <a:t>labour</a:t>
            </a:r>
            <a:r>
              <a:rPr lang="en-US" dirty="0"/>
              <a:t> at site is a problem</a:t>
            </a:r>
          </a:p>
          <a:p>
            <a:endParaRPr lang="en-US" dirty="0"/>
          </a:p>
        </p:txBody>
      </p:sp>
      <p:sp>
        <p:nvSpPr>
          <p:cNvPr id="4" name="Date Placeholder 3">
            <a:extLst>
              <a:ext uri="{FF2B5EF4-FFF2-40B4-BE49-F238E27FC236}">
                <a16:creationId xmlns:a16="http://schemas.microsoft.com/office/drawing/2014/main" id="{572F7075-29AA-4738-9720-3FC106A0FFFC}"/>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FA7E14C2-88DC-4DC4-9991-39C86A419D69}"/>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4CBD19D3-EE17-480C-A234-B3187339DDD2}"/>
              </a:ext>
            </a:extLst>
          </p:cNvPr>
          <p:cNvSpPr>
            <a:spLocks noGrp="1"/>
          </p:cNvSpPr>
          <p:nvPr>
            <p:ph type="sldNum" sz="quarter" idx="12"/>
          </p:nvPr>
        </p:nvSpPr>
        <p:spPr/>
        <p:txBody>
          <a:bodyPr/>
          <a:lstStyle/>
          <a:p>
            <a:fld id="{DDC06A91-B13A-404D-A1B7-E4B568BA2786}" type="slidenum">
              <a:rPr lang="en-US" smtClean="0"/>
              <a:t>17</a:t>
            </a:fld>
            <a:endParaRPr lang="en-US"/>
          </a:p>
        </p:txBody>
      </p:sp>
      <p:pic>
        <p:nvPicPr>
          <p:cNvPr id="7" name="Picture 6">
            <a:extLst>
              <a:ext uri="{FF2B5EF4-FFF2-40B4-BE49-F238E27FC236}">
                <a16:creationId xmlns:a16="http://schemas.microsoft.com/office/drawing/2014/main" id="{D607F0C6-F17F-4B7C-8BE8-E79D7CD2A03D}"/>
              </a:ext>
            </a:extLst>
          </p:cNvPr>
          <p:cNvPicPr>
            <a:picLocks noChangeAspect="1"/>
          </p:cNvPicPr>
          <p:nvPr/>
        </p:nvPicPr>
        <p:blipFill>
          <a:blip r:embed="rId2"/>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94465045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62FE-80C6-4A9C-AD41-22677564171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5D84C80-3381-4EBB-A058-D24E0A8F16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Footer Placeholder 2">
            <a:extLst>
              <a:ext uri="{FF2B5EF4-FFF2-40B4-BE49-F238E27FC236}">
                <a16:creationId xmlns:a16="http://schemas.microsoft.com/office/drawing/2014/main" id="{D54A1640-574D-4D43-B25D-D4C1DF35F91C}"/>
              </a:ext>
            </a:extLst>
          </p:cNvPr>
          <p:cNvSpPr>
            <a:spLocks noGrp="1"/>
          </p:cNvSpPr>
          <p:nvPr>
            <p:ph type="ftr" sz="quarter" idx="11"/>
          </p:nvPr>
        </p:nvSpPr>
        <p:spPr/>
        <p:txBody>
          <a:bodyPr/>
          <a:lstStyle/>
          <a:p>
            <a:r>
              <a:rPr lang="en-US"/>
              <a:t>METEY ENGINEERING AND CONSULTANCY , HYDERABAD</a:t>
            </a:r>
          </a:p>
        </p:txBody>
      </p:sp>
      <p:sp>
        <p:nvSpPr>
          <p:cNvPr id="4" name="Slide Number Placeholder 3">
            <a:extLst>
              <a:ext uri="{FF2B5EF4-FFF2-40B4-BE49-F238E27FC236}">
                <a16:creationId xmlns:a16="http://schemas.microsoft.com/office/drawing/2014/main" id="{B6002D78-384E-4DEF-8351-CB224064BA85}"/>
              </a:ext>
            </a:extLst>
          </p:cNvPr>
          <p:cNvSpPr>
            <a:spLocks noGrp="1"/>
          </p:cNvSpPr>
          <p:nvPr>
            <p:ph type="sldNum" sz="quarter" idx="12"/>
          </p:nvPr>
        </p:nvSpPr>
        <p:spPr/>
        <p:txBody>
          <a:bodyPr/>
          <a:lstStyle/>
          <a:p>
            <a:fld id="{DA3EB3E9-CA2E-4002-BBC7-1B41140EE00F}" type="slidenum">
              <a:rPr lang="en-US" smtClean="0"/>
              <a:t>170</a:t>
            </a:fld>
            <a:endParaRPr lang="en-US"/>
          </a:p>
        </p:txBody>
      </p:sp>
      <p:pic>
        <p:nvPicPr>
          <p:cNvPr id="6" name="Picture 5">
            <a:extLst>
              <a:ext uri="{FF2B5EF4-FFF2-40B4-BE49-F238E27FC236}">
                <a16:creationId xmlns:a16="http://schemas.microsoft.com/office/drawing/2014/main" id="{A966EE50-7803-4D7A-B9C0-877C183B4712}"/>
              </a:ext>
            </a:extLst>
          </p:cNvPr>
          <p:cNvPicPr>
            <a:picLocks noChangeAspect="1"/>
          </p:cNvPicPr>
          <p:nvPr/>
        </p:nvPicPr>
        <p:blipFill>
          <a:blip r:embed="rId3"/>
          <a:stretch>
            <a:fillRect/>
          </a:stretch>
        </p:blipFill>
        <p:spPr>
          <a:xfrm>
            <a:off x="11240942" y="26512"/>
            <a:ext cx="951058" cy="1170533"/>
          </a:xfrm>
          <a:prstGeom prst="rect">
            <a:avLst/>
          </a:prstGeom>
        </p:spPr>
      </p:pic>
    </p:spTree>
    <p:extLst>
      <p:ext uri="{BB962C8B-B14F-4D97-AF65-F5344CB8AC3E}">
        <p14:creationId xmlns:p14="http://schemas.microsoft.com/office/powerpoint/2010/main" val="380486966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B634B6-6809-42C8-BCED-7FC6219EA434}"/>
              </a:ext>
            </a:extLst>
          </p:cNvPr>
          <p:cNvSpPr>
            <a:spLocks noGrp="1"/>
          </p:cNvSpPr>
          <p:nvPr>
            <p:ph type="sldNum" sz="quarter" idx="12"/>
          </p:nvPr>
        </p:nvSpPr>
        <p:spPr/>
        <p:txBody>
          <a:bodyPr/>
          <a:lstStyle/>
          <a:p>
            <a:fld id="{7EAA8691-A347-4730-9FA7-BEDFA241D678}" type="slidenum">
              <a:rPr lang="en-IN" smtClean="0"/>
              <a:t>171</a:t>
            </a:fld>
            <a:endParaRPr lang="en-IN"/>
          </a:p>
        </p:txBody>
      </p:sp>
      <p:pic>
        <p:nvPicPr>
          <p:cNvPr id="4" name="Picture 3">
            <a:extLst>
              <a:ext uri="{FF2B5EF4-FFF2-40B4-BE49-F238E27FC236}">
                <a16:creationId xmlns:a16="http://schemas.microsoft.com/office/drawing/2014/main" id="{1791FC89-2036-414A-BE5F-7D58CACBD3B2}"/>
              </a:ext>
            </a:extLst>
          </p:cNvPr>
          <p:cNvPicPr>
            <a:picLocks noChangeAspect="1"/>
          </p:cNvPicPr>
          <p:nvPr/>
        </p:nvPicPr>
        <p:blipFill>
          <a:blip r:embed="rId2"/>
          <a:stretch>
            <a:fillRect/>
          </a:stretch>
        </p:blipFill>
        <p:spPr>
          <a:xfrm>
            <a:off x="-73696" y="0"/>
            <a:ext cx="12339391" cy="6858000"/>
          </a:xfrm>
          <a:prstGeom prst="rect">
            <a:avLst/>
          </a:prstGeom>
        </p:spPr>
      </p:pic>
    </p:spTree>
    <p:extLst>
      <p:ext uri="{BB962C8B-B14F-4D97-AF65-F5344CB8AC3E}">
        <p14:creationId xmlns:p14="http://schemas.microsoft.com/office/powerpoint/2010/main" val="233319516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FDDA79-0E39-4703-AD6F-5E2E07B9196C}"/>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4CD91D49-53F1-4B32-A384-F12AC671D02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METEY ENGINEERING AND CONSULTANCY , HYDERABAD</a:t>
            </a:r>
          </a:p>
        </p:txBody>
      </p:sp>
      <p:sp>
        <p:nvSpPr>
          <p:cNvPr id="5" name="Slide Number Placeholder 4">
            <a:extLst>
              <a:ext uri="{FF2B5EF4-FFF2-40B4-BE49-F238E27FC236}">
                <a16:creationId xmlns:a16="http://schemas.microsoft.com/office/drawing/2014/main" id="{5FB255A7-1D44-49C3-9870-CA793433A11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A3EB3E9-CA2E-4002-BBC7-1B41140EE00F}" type="slidenum">
              <a:rPr lang="en-US">
                <a:solidFill>
                  <a:srgbClr val="FFFFFF"/>
                </a:solidFill>
              </a:rPr>
              <a:pPr>
                <a:spcAft>
                  <a:spcPts val="600"/>
                </a:spcAft>
              </a:pPr>
              <a:t>172</a:t>
            </a:fld>
            <a:endParaRPr lang="en-US">
              <a:solidFill>
                <a:srgbClr val="FFFFFF"/>
              </a:solidFill>
            </a:endParaRPr>
          </a:p>
        </p:txBody>
      </p:sp>
    </p:spTree>
    <p:extLst>
      <p:ext uri="{BB962C8B-B14F-4D97-AF65-F5344CB8AC3E}">
        <p14:creationId xmlns:p14="http://schemas.microsoft.com/office/powerpoint/2010/main" val="26034001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4318F7-F7A9-473A-B217-9EEDA794FBE3}"/>
              </a:ext>
            </a:extLst>
          </p:cNvPr>
          <p:cNvPicPr>
            <a:picLocks noChangeAspect="1"/>
          </p:cNvPicPr>
          <p:nvPr/>
        </p:nvPicPr>
        <p:blipFill rotWithShape="1">
          <a:blip r:embed="rId2"/>
          <a:srcRect r="17762" b="-1"/>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146D8268-451F-4B3B-8354-74CAA98A882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METEY ENGINEERING AND CONSULTANCY , HYDERABAD</a:t>
            </a:r>
          </a:p>
        </p:txBody>
      </p:sp>
      <p:sp>
        <p:nvSpPr>
          <p:cNvPr id="5" name="Slide Number Placeholder 4">
            <a:extLst>
              <a:ext uri="{FF2B5EF4-FFF2-40B4-BE49-F238E27FC236}">
                <a16:creationId xmlns:a16="http://schemas.microsoft.com/office/drawing/2014/main" id="{7E53F3AC-CC6D-47C2-8C72-590CE786BEE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A3EB3E9-CA2E-4002-BBC7-1B41140EE00F}" type="slidenum">
              <a:rPr lang="en-US">
                <a:solidFill>
                  <a:srgbClr val="FFFFFF"/>
                </a:solidFill>
              </a:rPr>
              <a:pPr>
                <a:spcAft>
                  <a:spcPts val="600"/>
                </a:spcAft>
              </a:pPr>
              <a:t>173</a:t>
            </a:fld>
            <a:endParaRPr lang="en-US">
              <a:solidFill>
                <a:srgbClr val="FFFFFF"/>
              </a:solidFill>
            </a:endParaRPr>
          </a:p>
        </p:txBody>
      </p:sp>
    </p:spTree>
    <p:extLst>
      <p:ext uri="{BB962C8B-B14F-4D97-AF65-F5344CB8AC3E}">
        <p14:creationId xmlns:p14="http://schemas.microsoft.com/office/powerpoint/2010/main" val="278794196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00E21F-F49A-4E96-81A7-A9F49D2AE9BF}"/>
              </a:ext>
            </a:extLst>
          </p:cNvPr>
          <p:cNvSpPr>
            <a:spLocks noGrp="1"/>
          </p:cNvSpPr>
          <p:nvPr>
            <p:ph type="title"/>
          </p:nvPr>
        </p:nvSpPr>
        <p:spPr/>
        <p:txBody>
          <a:bodyPr>
            <a:normAutofit/>
          </a:bodyPr>
          <a:lstStyle/>
          <a:p>
            <a:r>
              <a:rPr lang="en-US" sz="4000" dirty="0"/>
              <a:t>For details contact.</a:t>
            </a:r>
          </a:p>
        </p:txBody>
      </p:sp>
      <p:pic>
        <p:nvPicPr>
          <p:cNvPr id="14" name="Content Placeholder 13" descr="Logo&#10;&#10;Description automatically generated">
            <a:extLst>
              <a:ext uri="{FF2B5EF4-FFF2-40B4-BE49-F238E27FC236}">
                <a16:creationId xmlns:a16="http://schemas.microsoft.com/office/drawing/2014/main" id="{3029B0F7-702F-479F-B7B0-B1D3B4F0DE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8724" y="2505075"/>
            <a:ext cx="2849414" cy="3684588"/>
          </a:xfrm>
        </p:spPr>
      </p:pic>
      <p:sp>
        <p:nvSpPr>
          <p:cNvPr id="12" name="Content Placeholder 11">
            <a:extLst>
              <a:ext uri="{FF2B5EF4-FFF2-40B4-BE49-F238E27FC236}">
                <a16:creationId xmlns:a16="http://schemas.microsoft.com/office/drawing/2014/main" id="{3AB9F967-B908-43B8-98B7-A7B0F27E6391}"/>
              </a:ext>
            </a:extLst>
          </p:cNvPr>
          <p:cNvSpPr>
            <a:spLocks noGrp="1"/>
          </p:cNvSpPr>
          <p:nvPr>
            <p:ph sz="quarter" idx="4"/>
          </p:nvPr>
        </p:nvSpPr>
        <p:spPr>
          <a:xfrm>
            <a:off x="3777521" y="1933731"/>
            <a:ext cx="8262873" cy="4422619"/>
          </a:xfrm>
        </p:spPr>
        <p:txBody>
          <a:bodyPr>
            <a:normAutofit lnSpcReduction="10000"/>
          </a:bodyPr>
          <a:lstStyle/>
          <a:p>
            <a:pPr marL="0" indent="0" algn="ctr">
              <a:buNone/>
            </a:pPr>
            <a:r>
              <a:rPr lang="en-US" sz="3200" b="1" dirty="0" err="1"/>
              <a:t>C.A.Prasad</a:t>
            </a:r>
            <a:r>
              <a:rPr lang="en-US" sz="3200" b="1" dirty="0"/>
              <a:t>,</a:t>
            </a:r>
          </a:p>
          <a:p>
            <a:pPr marL="0" indent="0" algn="ctr">
              <a:buNone/>
            </a:pPr>
            <a:r>
              <a:rPr lang="en-US" sz="3200" b="1" dirty="0"/>
              <a:t>Director,</a:t>
            </a:r>
            <a:endParaRPr lang="en-US" sz="3200" dirty="0"/>
          </a:p>
          <a:p>
            <a:pPr marL="0" indent="0" algn="ctr">
              <a:buNone/>
            </a:pPr>
            <a:r>
              <a:rPr lang="en-US" sz="3200" b="1" dirty="0"/>
              <a:t>Metey Engineering &amp; consultancy Pvt. Ltd., </a:t>
            </a:r>
            <a:endParaRPr lang="en-US" sz="3200" dirty="0"/>
          </a:p>
          <a:p>
            <a:pPr marL="0" indent="0" algn="ctr">
              <a:buNone/>
            </a:pPr>
            <a:r>
              <a:rPr lang="en-US" sz="3200" b="1" dirty="0"/>
              <a:t>2-4-216, Road 9A, Snehapuri colony, </a:t>
            </a:r>
          </a:p>
          <a:p>
            <a:pPr marL="0" indent="0" algn="ctr">
              <a:buNone/>
            </a:pPr>
            <a:r>
              <a:rPr lang="en-US" sz="3200" b="1" dirty="0"/>
              <a:t>Road 9A, New Nagole(V),</a:t>
            </a:r>
            <a:endParaRPr lang="en-US" sz="3200" dirty="0"/>
          </a:p>
          <a:p>
            <a:pPr marL="0" indent="0" algn="ctr">
              <a:buNone/>
            </a:pPr>
            <a:r>
              <a:rPr lang="en-US" sz="3200" b="1" dirty="0"/>
              <a:t>Hyderabad-500035,India</a:t>
            </a:r>
            <a:endParaRPr lang="en-US" sz="3200" dirty="0"/>
          </a:p>
          <a:p>
            <a:pPr marL="0" indent="0" algn="ctr">
              <a:buNone/>
            </a:pPr>
            <a:r>
              <a:rPr lang="en-US" sz="3200" b="1" dirty="0"/>
              <a:t>Tel: +91-9700 159 325; +91-40 2414 5925</a:t>
            </a:r>
          </a:p>
          <a:p>
            <a:pPr marL="0" indent="0" algn="ctr">
              <a:buNone/>
            </a:pPr>
            <a:r>
              <a:rPr lang="en-US" sz="3200" b="1" dirty="0"/>
              <a:t> </a:t>
            </a:r>
            <a:r>
              <a:rPr lang="en-US" sz="3200" b="1" dirty="0">
                <a:hlinkClick r:id="rId3"/>
              </a:rPr>
              <a:t>www.metey.in ;</a:t>
            </a:r>
            <a:r>
              <a:rPr lang="en-US" sz="3200" b="1" dirty="0"/>
              <a:t> </a:t>
            </a:r>
            <a:r>
              <a:rPr lang="en-US" sz="3200" b="1" dirty="0">
                <a:hlinkClick r:id="rId4"/>
              </a:rPr>
              <a:t>prasad@metey.in</a:t>
            </a:r>
            <a:endParaRPr lang="en-US" sz="3200" dirty="0"/>
          </a:p>
        </p:txBody>
      </p:sp>
      <p:sp>
        <p:nvSpPr>
          <p:cNvPr id="4" name="Footer Placeholder 3">
            <a:extLst>
              <a:ext uri="{FF2B5EF4-FFF2-40B4-BE49-F238E27FC236}">
                <a16:creationId xmlns:a16="http://schemas.microsoft.com/office/drawing/2014/main" id="{B6F11864-AC67-4E57-A37F-90F6731A8616}"/>
              </a:ext>
            </a:extLst>
          </p:cNvPr>
          <p:cNvSpPr>
            <a:spLocks noGrp="1"/>
          </p:cNvSpPr>
          <p:nvPr>
            <p:ph type="ftr" sz="quarter" idx="11"/>
          </p:nvPr>
        </p:nvSpPr>
        <p:spPr/>
        <p:txBody>
          <a:bodyPr/>
          <a:lstStyle/>
          <a:p>
            <a:r>
              <a:rPr lang="en-US"/>
              <a:t>METEY ENGINEERING AND CONSULTANCY , HYDERABAD</a:t>
            </a:r>
          </a:p>
        </p:txBody>
      </p:sp>
      <p:sp>
        <p:nvSpPr>
          <p:cNvPr id="5" name="Slide Number Placeholder 4">
            <a:extLst>
              <a:ext uri="{FF2B5EF4-FFF2-40B4-BE49-F238E27FC236}">
                <a16:creationId xmlns:a16="http://schemas.microsoft.com/office/drawing/2014/main" id="{ECCE64D7-C1BD-4083-958B-57E5EFA0BB7B}"/>
              </a:ext>
            </a:extLst>
          </p:cNvPr>
          <p:cNvSpPr>
            <a:spLocks noGrp="1"/>
          </p:cNvSpPr>
          <p:nvPr>
            <p:ph type="sldNum" sz="quarter" idx="12"/>
          </p:nvPr>
        </p:nvSpPr>
        <p:spPr/>
        <p:txBody>
          <a:bodyPr/>
          <a:lstStyle/>
          <a:p>
            <a:fld id="{DA3EB3E9-CA2E-4002-BBC7-1B41140EE00F}" type="slidenum">
              <a:rPr lang="en-US" smtClean="0"/>
              <a:t>174</a:t>
            </a:fld>
            <a:endParaRPr lang="en-US"/>
          </a:p>
        </p:txBody>
      </p:sp>
    </p:spTree>
    <p:extLst>
      <p:ext uri="{BB962C8B-B14F-4D97-AF65-F5344CB8AC3E}">
        <p14:creationId xmlns:p14="http://schemas.microsoft.com/office/powerpoint/2010/main" val="11773524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7117" y="1006760"/>
            <a:ext cx="4717766" cy="4351338"/>
          </a:xfrm>
        </p:spPr>
      </p:pic>
      <p:sp>
        <p:nvSpPr>
          <p:cNvPr id="4" name="Date Placeholder 3"/>
          <p:cNvSpPr>
            <a:spLocks noGrp="1"/>
          </p:cNvSpPr>
          <p:nvPr>
            <p:ph type="dt" sz="half" idx="10"/>
          </p:nvPr>
        </p:nvSpPr>
        <p:spPr/>
        <p:txBody>
          <a:bodyPr/>
          <a:lstStyle/>
          <a:p>
            <a:fld id="{2D3C5C27-81E3-4B39-A858-01FE2B553FE1}" type="datetime1">
              <a:rPr lang="en-IN" smtClean="0"/>
              <a:t>28-11-2021</a:t>
            </a:fld>
            <a:endParaRPr lang="en-IN"/>
          </a:p>
        </p:txBody>
      </p:sp>
      <p:sp>
        <p:nvSpPr>
          <p:cNvPr id="5" name="Footer Placeholder 4"/>
          <p:cNvSpPr>
            <a:spLocks noGrp="1"/>
          </p:cNvSpPr>
          <p:nvPr>
            <p:ph type="ftr" sz="quarter" idx="11"/>
          </p:nvPr>
        </p:nvSpPr>
        <p:spPr/>
        <p:txBody>
          <a:bodyPr/>
          <a:lstStyle/>
          <a:p>
            <a:r>
              <a:rPr lang="en-US"/>
              <a:t>METEY ENGINEERING AND CONSULTANCY PVT LTD., HYDERABAD</a:t>
            </a:r>
            <a:endParaRPr lang="en-IN"/>
          </a:p>
        </p:txBody>
      </p:sp>
      <p:sp>
        <p:nvSpPr>
          <p:cNvPr id="6" name="Slide Number Placeholder 5"/>
          <p:cNvSpPr>
            <a:spLocks noGrp="1"/>
          </p:cNvSpPr>
          <p:nvPr>
            <p:ph type="sldNum" sz="quarter" idx="12"/>
          </p:nvPr>
        </p:nvSpPr>
        <p:spPr/>
        <p:txBody>
          <a:bodyPr/>
          <a:lstStyle/>
          <a:p>
            <a:fld id="{BCD0988A-89B1-4F9D-87F6-318DFD46DF89}" type="slidenum">
              <a:rPr lang="en-IN" smtClean="0"/>
              <a:t>175</a:t>
            </a:fld>
            <a:endParaRPr lang="en-IN"/>
          </a:p>
        </p:txBody>
      </p:sp>
      <p:pic>
        <p:nvPicPr>
          <p:cNvPr id="8" name="Picture 7"/>
          <p:cNvPicPr>
            <a:picLocks noChangeAspect="1"/>
          </p:cNvPicPr>
          <p:nvPr/>
        </p:nvPicPr>
        <p:blipFill>
          <a:blip r:embed="rId3"/>
          <a:stretch>
            <a:fillRect/>
          </a:stretch>
        </p:blipFill>
        <p:spPr>
          <a:xfrm>
            <a:off x="11582400" y="0"/>
            <a:ext cx="609600" cy="750277"/>
          </a:xfrm>
          <a:prstGeom prst="rect">
            <a:avLst/>
          </a:prstGeom>
        </p:spPr>
      </p:pic>
    </p:spTree>
    <p:extLst>
      <p:ext uri="{BB962C8B-B14F-4D97-AF65-F5344CB8AC3E}">
        <p14:creationId xmlns:p14="http://schemas.microsoft.com/office/powerpoint/2010/main" val="4236411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28600"/>
            <a:ext cx="2438400" cy="533400"/>
          </a:xfrm>
        </p:spPr>
        <p:txBody>
          <a:bodyPr>
            <a:normAutofit fontScale="90000"/>
          </a:bodyPr>
          <a:lstStyle/>
          <a:p>
            <a:r>
              <a:rPr lang="en-US" dirty="0"/>
              <a:t>TIME</a:t>
            </a:r>
          </a:p>
        </p:txBody>
      </p:sp>
      <p:sp>
        <p:nvSpPr>
          <p:cNvPr id="3" name="Content Placeholder 2"/>
          <p:cNvSpPr>
            <a:spLocks noGrp="1"/>
          </p:cNvSpPr>
          <p:nvPr>
            <p:ph idx="1"/>
          </p:nvPr>
        </p:nvSpPr>
        <p:spPr>
          <a:xfrm>
            <a:off x="1828800" y="762000"/>
            <a:ext cx="8534400" cy="4893212"/>
          </a:xfrm>
        </p:spPr>
        <p:txBody>
          <a:bodyPr>
            <a:normAutofit lnSpcReduction="10000"/>
          </a:bodyPr>
          <a:lstStyle/>
          <a:p>
            <a:r>
              <a:rPr lang="en-US" sz="3600" dirty="0"/>
              <a:t>Time saving in construction has been happening through advancement in construction technology in Form work (Slip form and Jump form), Concrete pumping, Lifting Technology and various other Plant and Machinery related to construction field, followed by safety as prime importance</a:t>
            </a:r>
          </a:p>
          <a:p>
            <a:r>
              <a:rPr lang="en-US" sz="3200" dirty="0"/>
              <a:t>Further advancement in time saving as well as to meet the non availability of skilled labour led to </a:t>
            </a:r>
            <a:r>
              <a:rPr lang="en-US" b="1" dirty="0"/>
              <a:t>CONSTRUCTION TECHNOLOGIES.</a:t>
            </a:r>
          </a:p>
          <a:p>
            <a:endParaRPr lang="en-US" sz="2400" dirty="0"/>
          </a:p>
          <a:p>
            <a:endParaRPr lang="en-US" dirty="0"/>
          </a:p>
        </p:txBody>
      </p:sp>
      <p:pic>
        <p:nvPicPr>
          <p:cNvPr id="4" name="Picture 3"/>
          <p:cNvPicPr>
            <a:picLocks noChangeAspect="1"/>
          </p:cNvPicPr>
          <p:nvPr/>
        </p:nvPicPr>
        <p:blipFill>
          <a:blip r:embed="rId3"/>
          <a:stretch>
            <a:fillRect/>
          </a:stretch>
        </p:blipFill>
        <p:spPr>
          <a:xfrm>
            <a:off x="11335471" y="5687467"/>
            <a:ext cx="951058" cy="1170533"/>
          </a:xfrm>
          <a:prstGeom prst="rect">
            <a:avLst/>
          </a:prstGeom>
        </p:spPr>
      </p:pic>
      <p:sp>
        <p:nvSpPr>
          <p:cNvPr id="5" name="Date Placeholder 4"/>
          <p:cNvSpPr>
            <a:spLocks noGrp="1"/>
          </p:cNvSpPr>
          <p:nvPr>
            <p:ph type="dt" sz="half" idx="10"/>
          </p:nvPr>
        </p:nvSpPr>
        <p:spPr/>
        <p:txBody>
          <a:bodyPr/>
          <a:lstStyle/>
          <a:p>
            <a:fld id="{214AAAB4-B465-443D-A74E-9396806AA4DD}" type="datetime1">
              <a:rPr lang="en-US" smtClean="0"/>
              <a:t>11/28/2021</a:t>
            </a:fld>
            <a:endParaRPr lang="en-US"/>
          </a:p>
        </p:txBody>
      </p:sp>
      <p:sp>
        <p:nvSpPr>
          <p:cNvPr id="6" name="Footer Placeholder 5"/>
          <p:cNvSpPr>
            <a:spLocks noGrp="1"/>
          </p:cNvSpPr>
          <p:nvPr>
            <p:ph type="ftr" sz="quarter" idx="11"/>
          </p:nvPr>
        </p:nvSpPr>
        <p:spPr/>
        <p:txBody>
          <a:bodyPr/>
          <a:lstStyle/>
          <a:p>
            <a:r>
              <a:rPr lang="en-US"/>
              <a:t>METEY ENGINEERING AND CONSULTANCY PVT LTD</a:t>
            </a:r>
          </a:p>
        </p:txBody>
      </p:sp>
      <p:sp>
        <p:nvSpPr>
          <p:cNvPr id="7" name="Slide Number Placeholder 6"/>
          <p:cNvSpPr>
            <a:spLocks noGrp="1"/>
          </p:cNvSpPr>
          <p:nvPr>
            <p:ph type="sldNum" sz="quarter" idx="12"/>
          </p:nvPr>
        </p:nvSpPr>
        <p:spPr/>
        <p:txBody>
          <a:bodyPr/>
          <a:lstStyle/>
          <a:p>
            <a:fld id="{DDC06A91-B13A-404D-A1B7-E4B568BA2786}" type="slidenum">
              <a:rPr lang="en-US" smtClean="0"/>
              <a:t>18</a:t>
            </a:fld>
            <a:endParaRPr lang="en-US"/>
          </a:p>
        </p:txBody>
      </p:sp>
    </p:spTree>
    <p:extLst>
      <p:ext uri="{BB962C8B-B14F-4D97-AF65-F5344CB8AC3E}">
        <p14:creationId xmlns:p14="http://schemas.microsoft.com/office/powerpoint/2010/main" val="622324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1919"/>
          </a:xfrm>
        </p:spPr>
        <p:txBody>
          <a:bodyPr>
            <a:normAutofit fontScale="90000"/>
          </a:bodyPr>
          <a:lstStyle/>
          <a:p>
            <a:r>
              <a:rPr lang="en-US" sz="4000" dirty="0"/>
              <a:t>Different types of construction technologies for high rise structures for speedy delivery</a:t>
            </a:r>
          </a:p>
        </p:txBody>
      </p:sp>
      <p:sp>
        <p:nvSpPr>
          <p:cNvPr id="3" name="Content Placeholder 2"/>
          <p:cNvSpPr>
            <a:spLocks noGrp="1"/>
          </p:cNvSpPr>
          <p:nvPr>
            <p:ph idx="1"/>
          </p:nvPr>
        </p:nvSpPr>
        <p:spPr>
          <a:xfrm>
            <a:off x="838200" y="1760561"/>
            <a:ext cx="10515600" cy="4039737"/>
          </a:xfrm>
        </p:spPr>
        <p:txBody>
          <a:bodyPr>
            <a:noAutofit/>
          </a:bodyPr>
          <a:lstStyle/>
          <a:p>
            <a:r>
              <a:rPr lang="en-US" sz="3200" dirty="0"/>
              <a:t>Shear wall / Monolithic construction using aluminum shuttering</a:t>
            </a:r>
          </a:p>
          <a:p>
            <a:r>
              <a:rPr lang="en-US" sz="3200" dirty="0"/>
              <a:t>Insulated wall panel construction using shotcreteing of concrete</a:t>
            </a:r>
          </a:p>
          <a:p>
            <a:r>
              <a:rPr lang="en-US" sz="3200" dirty="0"/>
              <a:t>Light gauge steel or cold formed steel construction</a:t>
            </a:r>
          </a:p>
          <a:p>
            <a:r>
              <a:rPr lang="en-US" sz="3200" dirty="0"/>
              <a:t>Precast/Prefabricated construction using concrete/steel</a:t>
            </a:r>
          </a:p>
          <a:p>
            <a:r>
              <a:rPr lang="en-US" sz="3200" dirty="0"/>
              <a:t>Composite construction</a:t>
            </a:r>
          </a:p>
        </p:txBody>
      </p:sp>
      <p:sp>
        <p:nvSpPr>
          <p:cNvPr id="4" name="Date Placeholder 3"/>
          <p:cNvSpPr>
            <a:spLocks noGrp="1"/>
          </p:cNvSpPr>
          <p:nvPr>
            <p:ph type="dt" sz="half" idx="10"/>
          </p:nvPr>
        </p:nvSpPr>
        <p:spPr/>
        <p:txBody>
          <a:bodyPr/>
          <a:lstStyle/>
          <a:p>
            <a:fld id="{E73FD7F6-B838-494A-BB69-F4716A1A2D0E}" type="datetime1">
              <a:rPr lang="en-US" smtClean="0"/>
              <a:t>11/28/2021</a:t>
            </a:fld>
            <a:endParaRPr lang="en-US"/>
          </a:p>
        </p:txBody>
      </p:sp>
      <p:sp>
        <p:nvSpPr>
          <p:cNvPr id="6" name="Footer Placeholder 5"/>
          <p:cNvSpPr>
            <a:spLocks noGrp="1"/>
          </p:cNvSpPr>
          <p:nvPr>
            <p:ph type="ftr" sz="quarter" idx="11"/>
          </p:nvPr>
        </p:nvSpPr>
        <p:spPr/>
        <p:txBody>
          <a:bodyPr/>
          <a:lstStyle/>
          <a:p>
            <a:r>
              <a:rPr lang="en-US"/>
              <a:t>METEY ENGINEERING AND CONSULTANCY PVT LTD</a:t>
            </a:r>
          </a:p>
        </p:txBody>
      </p:sp>
      <p:sp>
        <p:nvSpPr>
          <p:cNvPr id="7" name="Slide Number Placeholder 6"/>
          <p:cNvSpPr>
            <a:spLocks noGrp="1"/>
          </p:cNvSpPr>
          <p:nvPr>
            <p:ph type="sldNum" sz="quarter" idx="12"/>
          </p:nvPr>
        </p:nvSpPr>
        <p:spPr/>
        <p:txBody>
          <a:bodyPr/>
          <a:lstStyle/>
          <a:p>
            <a:fld id="{DDC06A91-B13A-404D-A1B7-E4B568BA2786}" type="slidenum">
              <a:rPr lang="en-US" smtClean="0"/>
              <a:t>19</a:t>
            </a:fld>
            <a:endParaRPr lang="en-US"/>
          </a:p>
        </p:txBody>
      </p:sp>
      <p:pic>
        <p:nvPicPr>
          <p:cNvPr id="8" name="Picture 7"/>
          <p:cNvPicPr>
            <a:picLocks noChangeAspect="1"/>
          </p:cNvPicPr>
          <p:nvPr/>
        </p:nvPicPr>
        <p:blipFill>
          <a:blip r:embed="rId2"/>
          <a:stretch>
            <a:fillRect/>
          </a:stretch>
        </p:blipFill>
        <p:spPr>
          <a:xfrm>
            <a:off x="11353800" y="5687467"/>
            <a:ext cx="951058" cy="1170533"/>
          </a:xfrm>
          <a:prstGeom prst="rect">
            <a:avLst/>
          </a:prstGeom>
        </p:spPr>
      </p:pic>
    </p:spTree>
    <p:extLst>
      <p:ext uri="{BB962C8B-B14F-4D97-AF65-F5344CB8AC3E}">
        <p14:creationId xmlns:p14="http://schemas.microsoft.com/office/powerpoint/2010/main" val="3845665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106A7-ED04-4113-9910-4C8B056AD063}"/>
              </a:ext>
            </a:extLst>
          </p:cNvPr>
          <p:cNvSpPr>
            <a:spLocks noGrp="1"/>
          </p:cNvSpPr>
          <p:nvPr>
            <p:ph type="title"/>
          </p:nvPr>
        </p:nvSpPr>
        <p:spPr>
          <a:xfrm>
            <a:off x="1666875" y="2103437"/>
            <a:ext cx="6943725" cy="1325563"/>
          </a:xfrm>
        </p:spPr>
        <p:txBody>
          <a:bodyPr/>
          <a:lstStyle/>
          <a:p>
            <a:r>
              <a:rPr lang="en-IN" dirty="0">
                <a:solidFill>
                  <a:srgbClr val="7030A0"/>
                </a:solidFill>
                <a:highlight>
                  <a:srgbClr val="FFFF00"/>
                </a:highlight>
              </a:rPr>
              <a:t>HOUSING SINCE THE START</a:t>
            </a:r>
          </a:p>
        </p:txBody>
      </p:sp>
      <p:sp>
        <p:nvSpPr>
          <p:cNvPr id="4" name="Date Placeholder 3">
            <a:extLst>
              <a:ext uri="{FF2B5EF4-FFF2-40B4-BE49-F238E27FC236}">
                <a16:creationId xmlns:a16="http://schemas.microsoft.com/office/drawing/2014/main" id="{55DBFABF-6142-44CB-A1BF-259BDE06F0D2}"/>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969504B0-5AC5-4C79-8345-EBDAE0323F50}"/>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855EFBC9-BF97-4D93-9280-EAB0FA519E5E}"/>
              </a:ext>
            </a:extLst>
          </p:cNvPr>
          <p:cNvSpPr>
            <a:spLocks noGrp="1"/>
          </p:cNvSpPr>
          <p:nvPr>
            <p:ph type="sldNum" sz="quarter" idx="12"/>
          </p:nvPr>
        </p:nvSpPr>
        <p:spPr/>
        <p:txBody>
          <a:bodyPr/>
          <a:lstStyle/>
          <a:p>
            <a:fld id="{DDC06A91-B13A-404D-A1B7-E4B568BA2786}" type="slidenum">
              <a:rPr lang="en-US" smtClean="0"/>
              <a:t>2</a:t>
            </a:fld>
            <a:endParaRPr lang="en-US"/>
          </a:p>
        </p:txBody>
      </p:sp>
    </p:spTree>
    <p:extLst>
      <p:ext uri="{BB962C8B-B14F-4D97-AF65-F5344CB8AC3E}">
        <p14:creationId xmlns:p14="http://schemas.microsoft.com/office/powerpoint/2010/main" val="3258770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SHEAR WALL / MONOLITHIC CONSTRUCTION USING ALUMINUM SHUTTERING</a:t>
            </a:r>
          </a:p>
        </p:txBody>
      </p:sp>
      <p:sp>
        <p:nvSpPr>
          <p:cNvPr id="3" name="Content Placeholder 2"/>
          <p:cNvSpPr>
            <a:spLocks noGrp="1"/>
          </p:cNvSpPr>
          <p:nvPr>
            <p:ph idx="1"/>
          </p:nvPr>
        </p:nvSpPr>
        <p:spPr>
          <a:xfrm>
            <a:off x="838200" y="1825625"/>
            <a:ext cx="6026624" cy="4351338"/>
          </a:xfrm>
        </p:spPr>
        <p:txBody>
          <a:bodyPr>
            <a:normAutofit fontScale="92500" lnSpcReduction="20000"/>
          </a:bodyPr>
          <a:lstStyle/>
          <a:p>
            <a:pPr marL="0" indent="0">
              <a:buNone/>
            </a:pPr>
            <a:r>
              <a:rPr lang="en-US" b="1" dirty="0"/>
              <a:t>Methodology:</a:t>
            </a:r>
          </a:p>
          <a:p>
            <a:pPr marL="0" indent="0">
              <a:buNone/>
            </a:pPr>
            <a:r>
              <a:rPr lang="en-US" sz="2000" dirty="0"/>
              <a:t>The elements like walls, beams and slabs made of RCC are cast together at one go by using aluminum form work. Panels of 2’(0.6m) wide X 10’(3m), floor height are connected together with connectors.</a:t>
            </a:r>
          </a:p>
          <a:p>
            <a:pPr marL="0" indent="0">
              <a:buNone/>
            </a:pPr>
            <a:r>
              <a:rPr lang="en-US" b="1" dirty="0"/>
              <a:t>Merits:</a:t>
            </a:r>
          </a:p>
          <a:p>
            <a:pPr marL="0" indent="0">
              <a:buNone/>
            </a:pPr>
            <a:r>
              <a:rPr lang="en-US" sz="2000" dirty="0"/>
              <a:t>Construction speeds can be achieved faster due to light weight of forms and less labor required for carrying and erection of the form work.</a:t>
            </a:r>
          </a:p>
          <a:p>
            <a:pPr marL="0" indent="0">
              <a:buNone/>
            </a:pPr>
            <a:r>
              <a:rPr lang="en-US" sz="2000" dirty="0"/>
              <a:t>Quality of finish achieved  is very good to receive painting directly without plaster. </a:t>
            </a:r>
          </a:p>
          <a:p>
            <a:pPr marL="0" indent="0">
              <a:buNone/>
            </a:pPr>
            <a:r>
              <a:rPr lang="en-US" sz="2000" dirty="0"/>
              <a:t>Formwork components are durable and can be used for 100 repetitions. </a:t>
            </a:r>
          </a:p>
          <a:p>
            <a:pPr marL="0" indent="0">
              <a:buNone/>
            </a:pPr>
            <a:r>
              <a:rPr lang="en-US" sz="2000" dirty="0"/>
              <a:t>5 to 7 days cycle is easily achieved in most of the constructions and construction time for overall project is dramatically reduced. </a:t>
            </a:r>
          </a:p>
          <a:p>
            <a:pPr marL="0" indent="0">
              <a:buNone/>
            </a:pPr>
            <a:endParaRPr lang="en-US" b="1" dirty="0"/>
          </a:p>
        </p:txBody>
      </p:sp>
      <p:sp>
        <p:nvSpPr>
          <p:cNvPr id="4" name="Date Placeholder 3"/>
          <p:cNvSpPr>
            <a:spLocks noGrp="1"/>
          </p:cNvSpPr>
          <p:nvPr>
            <p:ph type="dt" sz="half" idx="10"/>
          </p:nvPr>
        </p:nvSpPr>
        <p:spPr/>
        <p:txBody>
          <a:bodyPr/>
          <a:lstStyle/>
          <a:p>
            <a:fld id="{976F3250-8EBB-412F-A525-51EB4453A1E2}" type="datetime1">
              <a:rPr lang="en-US" smtClean="0"/>
              <a:t>11/28/2021</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6312" y="1690688"/>
            <a:ext cx="4129046" cy="3096785"/>
          </a:xfrm>
          <a:prstGeom prst="rect">
            <a:avLst/>
          </a:prstGeom>
        </p:spPr>
      </p:pic>
      <p:sp>
        <p:nvSpPr>
          <p:cNvPr id="7" name="Footer Placeholder 6"/>
          <p:cNvSpPr>
            <a:spLocks noGrp="1"/>
          </p:cNvSpPr>
          <p:nvPr>
            <p:ph type="ftr" sz="quarter" idx="11"/>
          </p:nvPr>
        </p:nvSpPr>
        <p:spPr/>
        <p:txBody>
          <a:bodyPr/>
          <a:lstStyle/>
          <a:p>
            <a:r>
              <a:rPr lang="en-US"/>
              <a:t>METEY ENGINEERING AND CONSULTANCY PVT LTD</a:t>
            </a:r>
          </a:p>
        </p:txBody>
      </p:sp>
      <p:sp>
        <p:nvSpPr>
          <p:cNvPr id="8" name="Slide Number Placeholder 7"/>
          <p:cNvSpPr>
            <a:spLocks noGrp="1"/>
          </p:cNvSpPr>
          <p:nvPr>
            <p:ph type="sldNum" sz="quarter" idx="12"/>
          </p:nvPr>
        </p:nvSpPr>
        <p:spPr/>
        <p:txBody>
          <a:bodyPr/>
          <a:lstStyle/>
          <a:p>
            <a:fld id="{DDC06A91-B13A-404D-A1B7-E4B568BA2786}" type="slidenum">
              <a:rPr lang="en-US" smtClean="0"/>
              <a:t>20</a:t>
            </a:fld>
            <a:endParaRPr lang="en-US"/>
          </a:p>
        </p:txBody>
      </p:sp>
      <p:pic>
        <p:nvPicPr>
          <p:cNvPr id="9" name="Picture 8"/>
          <p:cNvPicPr>
            <a:picLocks noChangeAspect="1"/>
          </p:cNvPicPr>
          <p:nvPr/>
        </p:nvPicPr>
        <p:blipFill>
          <a:blip r:embed="rId3"/>
          <a:stretch>
            <a:fillRect/>
          </a:stretch>
        </p:blipFill>
        <p:spPr>
          <a:xfrm>
            <a:off x="11240942" y="5591696"/>
            <a:ext cx="951058" cy="1170533"/>
          </a:xfrm>
          <a:prstGeom prst="rect">
            <a:avLst/>
          </a:prstGeom>
        </p:spPr>
      </p:pic>
    </p:spTree>
    <p:extLst>
      <p:ext uri="{BB962C8B-B14F-4D97-AF65-F5344CB8AC3E}">
        <p14:creationId xmlns:p14="http://schemas.microsoft.com/office/powerpoint/2010/main" val="3929135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386763"/>
            <a:ext cx="2743200" cy="3093416"/>
          </a:xfrm>
          <a:prstGeom prst="rect">
            <a:avLst/>
          </a:prstGeom>
        </p:spPr>
      </p:pic>
      <p:sp>
        <p:nvSpPr>
          <p:cNvPr id="7" name="Date Placeholder 6"/>
          <p:cNvSpPr>
            <a:spLocks noGrp="1"/>
          </p:cNvSpPr>
          <p:nvPr>
            <p:ph type="dt" sz="half" idx="10"/>
          </p:nvPr>
        </p:nvSpPr>
        <p:spPr/>
        <p:txBody>
          <a:bodyPr/>
          <a:lstStyle/>
          <a:p>
            <a:fld id="{13FBB27A-F41C-4BDA-B806-B49E27180E6C}" type="datetime1">
              <a:rPr lang="en-US" smtClean="0"/>
              <a:t>11/28/2021</a:t>
            </a:fld>
            <a:endParaRPr lang="en-US"/>
          </a:p>
        </p:txBody>
      </p:sp>
      <p:sp>
        <p:nvSpPr>
          <p:cNvPr id="9" name="Rectangle 8"/>
          <p:cNvSpPr/>
          <p:nvPr/>
        </p:nvSpPr>
        <p:spPr>
          <a:xfrm>
            <a:off x="838200" y="896414"/>
            <a:ext cx="6096000" cy="2862322"/>
          </a:xfrm>
          <a:prstGeom prst="rect">
            <a:avLst/>
          </a:prstGeom>
        </p:spPr>
        <p:txBody>
          <a:bodyPr>
            <a:spAutoFit/>
          </a:bodyPr>
          <a:lstStyle/>
          <a:p>
            <a:r>
              <a:rPr lang="en-US" sz="2000" b="1" dirty="0"/>
              <a:t>Demerits:</a:t>
            </a:r>
          </a:p>
          <a:p>
            <a:r>
              <a:rPr lang="en-US" sz="2000" dirty="0"/>
              <a:t>Initial investment on formwork is higher at the rate of Rs.10,000/</a:t>
            </a:r>
            <a:r>
              <a:rPr lang="en-US" sz="2000" dirty="0" err="1"/>
              <a:t>sqm</a:t>
            </a:r>
            <a:endParaRPr lang="en-US" sz="2000" dirty="0"/>
          </a:p>
          <a:p>
            <a:r>
              <a:rPr lang="en-US" sz="2000" dirty="0"/>
              <a:t>About 50 repetitions are easy to achieve and there after maintenance is required to be done for correctness of shape such that another 50 repetitions could be completed</a:t>
            </a:r>
          </a:p>
          <a:p>
            <a:r>
              <a:rPr lang="en-US" sz="2000" dirty="0"/>
              <a:t>No. of sets of formwork to be decided based on time of construction and the repetitions to be achieved.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6129" y="3351284"/>
            <a:ext cx="3733800" cy="2800350"/>
          </a:xfrm>
          <a:prstGeom prst="rect">
            <a:avLst/>
          </a:prstGeom>
        </p:spPr>
      </p:pic>
      <p:sp>
        <p:nvSpPr>
          <p:cNvPr id="11" name="Footer Placeholder 10"/>
          <p:cNvSpPr>
            <a:spLocks noGrp="1"/>
          </p:cNvSpPr>
          <p:nvPr>
            <p:ph type="ftr" sz="quarter" idx="11"/>
          </p:nvPr>
        </p:nvSpPr>
        <p:spPr/>
        <p:txBody>
          <a:bodyPr/>
          <a:lstStyle/>
          <a:p>
            <a:r>
              <a:rPr lang="en-US"/>
              <a:t>METEY ENGINEERING AND CONSULTANCY PVT LTD</a:t>
            </a:r>
          </a:p>
        </p:txBody>
      </p:sp>
      <p:sp>
        <p:nvSpPr>
          <p:cNvPr id="12" name="Slide Number Placeholder 11"/>
          <p:cNvSpPr>
            <a:spLocks noGrp="1"/>
          </p:cNvSpPr>
          <p:nvPr>
            <p:ph type="sldNum" sz="quarter" idx="12"/>
          </p:nvPr>
        </p:nvSpPr>
        <p:spPr/>
        <p:txBody>
          <a:bodyPr/>
          <a:lstStyle/>
          <a:p>
            <a:fld id="{DDC06A91-B13A-404D-A1B7-E4B568BA2786}" type="slidenum">
              <a:rPr lang="en-US" smtClean="0"/>
              <a:t>21</a:t>
            </a:fld>
            <a:endParaRPr lang="en-US"/>
          </a:p>
        </p:txBody>
      </p:sp>
      <p:pic>
        <p:nvPicPr>
          <p:cNvPr id="8" name="Picture 7"/>
          <p:cNvPicPr>
            <a:picLocks noChangeAspect="1"/>
          </p:cNvPicPr>
          <p:nvPr/>
        </p:nvPicPr>
        <p:blipFill>
          <a:blip r:embed="rId4"/>
          <a:stretch>
            <a:fillRect/>
          </a:stretch>
        </p:blipFill>
        <p:spPr>
          <a:xfrm>
            <a:off x="11485205" y="5988098"/>
            <a:ext cx="706795" cy="869902"/>
          </a:xfrm>
          <a:prstGeom prst="rect">
            <a:avLst/>
          </a:prstGeom>
        </p:spPr>
      </p:pic>
    </p:spTree>
    <p:extLst>
      <p:ext uri="{BB962C8B-B14F-4D97-AF65-F5344CB8AC3E}">
        <p14:creationId xmlns:p14="http://schemas.microsoft.com/office/powerpoint/2010/main" val="4159153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2C747-53BA-423E-8ACD-F64FF1EAF7EC}"/>
              </a:ext>
            </a:extLst>
          </p:cNvPr>
          <p:cNvSpPr>
            <a:spLocks noGrp="1"/>
          </p:cNvSpPr>
          <p:nvPr>
            <p:ph type="ctrTitle"/>
          </p:nvPr>
        </p:nvSpPr>
        <p:spPr/>
        <p:txBody>
          <a:bodyPr>
            <a:normAutofit fontScale="90000"/>
          </a:bodyPr>
          <a:lstStyle/>
          <a:p>
            <a:r>
              <a:rPr lang="en-IN" sz="4400" b="1" dirty="0">
                <a:solidFill>
                  <a:srgbClr val="7030A0"/>
                </a:solidFill>
              </a:rPr>
              <a:t>EWS HOUSING CONSTRUCTION IN A.P </a:t>
            </a:r>
            <a:br>
              <a:rPr lang="en-IN" sz="4400" b="1" dirty="0">
                <a:solidFill>
                  <a:srgbClr val="7030A0"/>
                </a:solidFill>
              </a:rPr>
            </a:br>
            <a:r>
              <a:rPr lang="en-IN" sz="4400" b="1" dirty="0">
                <a:solidFill>
                  <a:srgbClr val="7030A0"/>
                </a:solidFill>
              </a:rPr>
              <a:t>using  </a:t>
            </a:r>
            <a:br>
              <a:rPr lang="en-IN" sz="4400" b="1" dirty="0">
                <a:solidFill>
                  <a:srgbClr val="7030A0"/>
                </a:solidFill>
              </a:rPr>
            </a:br>
            <a:r>
              <a:rPr lang="en-IN" sz="4400" b="1" dirty="0">
                <a:solidFill>
                  <a:srgbClr val="7030A0"/>
                </a:solidFill>
              </a:rPr>
              <a:t>MONOLITHIC TYPE OF CONSTRUCTION </a:t>
            </a:r>
            <a:br>
              <a:rPr lang="en-IN" sz="4400" b="1" dirty="0">
                <a:solidFill>
                  <a:srgbClr val="7030A0"/>
                </a:solidFill>
              </a:rPr>
            </a:br>
            <a:r>
              <a:rPr lang="en-IN" sz="4400" b="1" dirty="0">
                <a:solidFill>
                  <a:srgbClr val="7030A0"/>
                </a:solidFill>
              </a:rPr>
              <a:t>with Aluminum formwork </a:t>
            </a:r>
            <a:endParaRPr lang="en-US" sz="4400" b="1" dirty="0">
              <a:solidFill>
                <a:srgbClr val="7030A0"/>
              </a:solidFill>
            </a:endParaRPr>
          </a:p>
        </p:txBody>
      </p:sp>
      <p:pic>
        <p:nvPicPr>
          <p:cNvPr id="3" name="Picture 2">
            <a:extLst>
              <a:ext uri="{FF2B5EF4-FFF2-40B4-BE49-F238E27FC236}">
                <a16:creationId xmlns:a16="http://schemas.microsoft.com/office/drawing/2014/main" id="{697C9794-06AD-425A-8B31-A2D8FE42B3E7}"/>
              </a:ext>
            </a:extLst>
          </p:cNvPr>
          <p:cNvPicPr>
            <a:picLocks noChangeAspect="1"/>
          </p:cNvPicPr>
          <p:nvPr/>
        </p:nvPicPr>
        <p:blipFill>
          <a:blip r:embed="rId2"/>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349445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F778E7-4E55-4A08-A2FA-A31FF3ED29AE}"/>
              </a:ext>
            </a:extLst>
          </p:cNvPr>
          <p:cNvPicPr>
            <a:picLocks noGrp="1" noChangeAspect="1"/>
          </p:cNvPicPr>
          <p:nvPr>
            <p:ph idx="1"/>
          </p:nvPr>
        </p:nvPicPr>
        <p:blipFill>
          <a:blip r:embed="rId2"/>
          <a:stretch>
            <a:fillRect/>
          </a:stretch>
        </p:blipFill>
        <p:spPr>
          <a:xfrm>
            <a:off x="865259" y="365124"/>
            <a:ext cx="8938308" cy="6213499"/>
          </a:xfrm>
          <a:prstGeom prst="rect">
            <a:avLst/>
          </a:prstGeom>
        </p:spPr>
      </p:pic>
      <p:pic>
        <p:nvPicPr>
          <p:cNvPr id="3" name="Picture 2">
            <a:extLst>
              <a:ext uri="{FF2B5EF4-FFF2-40B4-BE49-F238E27FC236}">
                <a16:creationId xmlns:a16="http://schemas.microsoft.com/office/drawing/2014/main" id="{BD7F64F6-EA13-4727-9B03-57DB752614D5}"/>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4161425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511CD2-D41F-4A37-88E6-BEE57DD458B7}"/>
              </a:ext>
            </a:extLst>
          </p:cNvPr>
          <p:cNvPicPr>
            <a:picLocks noChangeAspect="1"/>
          </p:cNvPicPr>
          <p:nvPr/>
        </p:nvPicPr>
        <p:blipFill>
          <a:blip r:embed="rId2"/>
          <a:stretch>
            <a:fillRect/>
          </a:stretch>
        </p:blipFill>
        <p:spPr>
          <a:xfrm>
            <a:off x="448973" y="984738"/>
            <a:ext cx="11339194" cy="4908062"/>
          </a:xfrm>
          <a:prstGeom prst="rect">
            <a:avLst/>
          </a:prstGeom>
        </p:spPr>
      </p:pic>
      <p:pic>
        <p:nvPicPr>
          <p:cNvPr id="3" name="Picture 2">
            <a:extLst>
              <a:ext uri="{FF2B5EF4-FFF2-40B4-BE49-F238E27FC236}">
                <a16:creationId xmlns:a16="http://schemas.microsoft.com/office/drawing/2014/main" id="{0DC75E89-1414-412F-9C2D-4CCFC793B791}"/>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717631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0762D-FB52-4C46-9B05-12787625A327}"/>
              </a:ext>
            </a:extLst>
          </p:cNvPr>
          <p:cNvPicPr>
            <a:picLocks noChangeAspect="1"/>
          </p:cNvPicPr>
          <p:nvPr/>
        </p:nvPicPr>
        <p:blipFill>
          <a:blip r:embed="rId2"/>
          <a:stretch>
            <a:fillRect/>
          </a:stretch>
        </p:blipFill>
        <p:spPr>
          <a:xfrm>
            <a:off x="165007" y="492370"/>
            <a:ext cx="11551933" cy="5719744"/>
          </a:xfrm>
          <a:prstGeom prst="rect">
            <a:avLst/>
          </a:prstGeom>
        </p:spPr>
      </p:pic>
      <p:pic>
        <p:nvPicPr>
          <p:cNvPr id="3" name="Picture 2">
            <a:extLst>
              <a:ext uri="{FF2B5EF4-FFF2-40B4-BE49-F238E27FC236}">
                <a16:creationId xmlns:a16="http://schemas.microsoft.com/office/drawing/2014/main" id="{AF71EC7A-29FA-4395-9E41-5672E578BC33}"/>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06424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CDA5A-BCD8-402F-9390-8000E640E626}"/>
              </a:ext>
            </a:extLst>
          </p:cNvPr>
          <p:cNvSpPr>
            <a:spLocks noGrp="1"/>
          </p:cNvSpPr>
          <p:nvPr>
            <p:ph type="dt" sz="half" idx="10"/>
          </p:nvPr>
        </p:nvSpPr>
        <p:spPr/>
        <p:txBody>
          <a:bodyPr/>
          <a:lstStyle/>
          <a:p>
            <a:fld id="{33D1D9DC-EAB2-4C60-990F-FB4B44659139}" type="datetime1">
              <a:rPr lang="en-US" smtClean="0"/>
              <a:t>11/28/2021</a:t>
            </a:fld>
            <a:endParaRPr lang="en-US"/>
          </a:p>
        </p:txBody>
      </p:sp>
      <p:sp>
        <p:nvSpPr>
          <p:cNvPr id="3" name="Footer Placeholder 2">
            <a:extLst>
              <a:ext uri="{FF2B5EF4-FFF2-40B4-BE49-F238E27FC236}">
                <a16:creationId xmlns:a16="http://schemas.microsoft.com/office/drawing/2014/main" id="{9720326B-58C5-4F41-8294-537A286A7B25}"/>
              </a:ext>
            </a:extLst>
          </p:cNvPr>
          <p:cNvSpPr>
            <a:spLocks noGrp="1"/>
          </p:cNvSpPr>
          <p:nvPr>
            <p:ph type="ftr" sz="quarter" idx="11"/>
          </p:nvPr>
        </p:nvSpPr>
        <p:spPr/>
        <p:txBody>
          <a:bodyPr/>
          <a:lstStyle/>
          <a:p>
            <a:r>
              <a:rPr lang="en-US"/>
              <a:t>METEY ENGINEERING AND CONSULTANCY PVT LTD</a:t>
            </a:r>
          </a:p>
        </p:txBody>
      </p:sp>
      <p:sp>
        <p:nvSpPr>
          <p:cNvPr id="4" name="Slide Number Placeholder 3">
            <a:extLst>
              <a:ext uri="{FF2B5EF4-FFF2-40B4-BE49-F238E27FC236}">
                <a16:creationId xmlns:a16="http://schemas.microsoft.com/office/drawing/2014/main" id="{3FBC5800-4804-4E86-90D7-028ACDEA84B9}"/>
              </a:ext>
            </a:extLst>
          </p:cNvPr>
          <p:cNvSpPr>
            <a:spLocks noGrp="1"/>
          </p:cNvSpPr>
          <p:nvPr>
            <p:ph type="sldNum" sz="quarter" idx="12"/>
          </p:nvPr>
        </p:nvSpPr>
        <p:spPr/>
        <p:txBody>
          <a:bodyPr/>
          <a:lstStyle/>
          <a:p>
            <a:fld id="{DDC06A91-B13A-404D-A1B7-E4B568BA2786}" type="slidenum">
              <a:rPr lang="en-US" smtClean="0"/>
              <a:t>26</a:t>
            </a:fld>
            <a:endParaRPr lang="en-US"/>
          </a:p>
        </p:txBody>
      </p:sp>
      <p:sp>
        <p:nvSpPr>
          <p:cNvPr id="6" name="TextBox 5">
            <a:extLst>
              <a:ext uri="{FF2B5EF4-FFF2-40B4-BE49-F238E27FC236}">
                <a16:creationId xmlns:a16="http://schemas.microsoft.com/office/drawing/2014/main" id="{2836E834-2986-4F3C-BF7A-5A0E8D372BD1}"/>
              </a:ext>
            </a:extLst>
          </p:cNvPr>
          <p:cNvSpPr txBox="1"/>
          <p:nvPr/>
        </p:nvSpPr>
        <p:spPr>
          <a:xfrm>
            <a:off x="2758190" y="2053652"/>
            <a:ext cx="7270230" cy="2585323"/>
          </a:xfrm>
          <a:prstGeom prst="rect">
            <a:avLst/>
          </a:prstGeom>
          <a:noFill/>
        </p:spPr>
        <p:txBody>
          <a:bodyPr wrap="square" rtlCol="0">
            <a:spAutoFit/>
          </a:bodyPr>
          <a:lstStyle/>
          <a:p>
            <a:r>
              <a:rPr lang="en-US" sz="5400" dirty="0"/>
              <a:t>VISAKHAPATNAM, VIZIANAGARAM AND SRIKAKULAM DISTRICTS</a:t>
            </a:r>
          </a:p>
        </p:txBody>
      </p:sp>
      <p:pic>
        <p:nvPicPr>
          <p:cNvPr id="7" name="Picture 6">
            <a:extLst>
              <a:ext uri="{FF2B5EF4-FFF2-40B4-BE49-F238E27FC236}">
                <a16:creationId xmlns:a16="http://schemas.microsoft.com/office/drawing/2014/main" id="{05100D29-2CED-4637-B762-70EE3941BADA}"/>
              </a:ext>
            </a:extLst>
          </p:cNvPr>
          <p:cNvPicPr>
            <a:picLocks noChangeAspect="1"/>
          </p:cNvPicPr>
          <p:nvPr/>
        </p:nvPicPr>
        <p:blipFill>
          <a:blip r:embed="rId2"/>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836087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arrow road next to a building&#10;&#10;Description automatically generated">
            <a:extLst>
              <a:ext uri="{FF2B5EF4-FFF2-40B4-BE49-F238E27FC236}">
                <a16:creationId xmlns:a16="http://schemas.microsoft.com/office/drawing/2014/main" id="{106C4CD0-3B5E-4F06-A49F-E9E5DD7C3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34" r="-1" b="-1"/>
          <a:stretch/>
        </p:blipFill>
        <p:spPr>
          <a:xfrm>
            <a:off x="321733" y="321733"/>
            <a:ext cx="11548534" cy="6214534"/>
          </a:xfrm>
          <a:prstGeom prst="rect">
            <a:avLst/>
          </a:prstGeom>
        </p:spPr>
      </p:pic>
      <p:sp>
        <p:nvSpPr>
          <p:cNvPr id="2" name="Date Placeholder 1">
            <a:extLst>
              <a:ext uri="{FF2B5EF4-FFF2-40B4-BE49-F238E27FC236}">
                <a16:creationId xmlns:a16="http://schemas.microsoft.com/office/drawing/2014/main" id="{51F4A68A-2347-461D-93E6-0E3C506A0604}"/>
              </a:ext>
            </a:extLst>
          </p:cNvPr>
          <p:cNvSpPr>
            <a:spLocks noGrp="1"/>
          </p:cNvSpPr>
          <p:nvPr>
            <p:ph type="dt" sz="half" idx="10"/>
          </p:nvPr>
        </p:nvSpPr>
        <p:spPr>
          <a:xfrm>
            <a:off x="838200" y="6515390"/>
            <a:ext cx="2743200" cy="365125"/>
          </a:xfrm>
        </p:spPr>
        <p:txBody>
          <a:bodyPr>
            <a:normAutofit/>
          </a:bodyPr>
          <a:lstStyle/>
          <a:p>
            <a:pPr>
              <a:spcAft>
                <a:spcPts val="600"/>
              </a:spcAft>
            </a:pPr>
            <a:fld id="{33D1D9DC-EAB2-4C60-990F-FB4B44659139}" type="datetime1">
              <a:rPr lang="en-US" smtClean="0"/>
              <a:pPr>
                <a:spcAft>
                  <a:spcPts val="600"/>
                </a:spcAft>
              </a:pPr>
              <a:t>11/28/2021</a:t>
            </a:fld>
            <a:endParaRPr lang="en-US"/>
          </a:p>
        </p:txBody>
      </p:sp>
      <p:sp>
        <p:nvSpPr>
          <p:cNvPr id="3" name="Footer Placeholder 2">
            <a:extLst>
              <a:ext uri="{FF2B5EF4-FFF2-40B4-BE49-F238E27FC236}">
                <a16:creationId xmlns:a16="http://schemas.microsoft.com/office/drawing/2014/main" id="{6DBC4A43-C2A1-4E1D-B838-3E08EBE85C54}"/>
              </a:ext>
            </a:extLst>
          </p:cNvPr>
          <p:cNvSpPr>
            <a:spLocks noGrp="1"/>
          </p:cNvSpPr>
          <p:nvPr>
            <p:ph type="ftr" sz="quarter" idx="11"/>
          </p:nvPr>
        </p:nvSpPr>
        <p:spPr>
          <a:xfrm>
            <a:off x="4038600" y="6515390"/>
            <a:ext cx="4114800" cy="365125"/>
          </a:xfrm>
        </p:spPr>
        <p:txBody>
          <a:bodyPr>
            <a:normAutofit/>
          </a:bodyPr>
          <a:lstStyle/>
          <a:p>
            <a:pPr>
              <a:spcAft>
                <a:spcPts val="600"/>
              </a:spcAft>
            </a:pPr>
            <a:r>
              <a:rPr lang="en-US"/>
              <a:t>METEY ENGINEERING AND CONSULTANCY PVT LTD</a:t>
            </a:r>
          </a:p>
        </p:txBody>
      </p:sp>
      <p:sp>
        <p:nvSpPr>
          <p:cNvPr id="4" name="Slide Number Placeholder 3">
            <a:extLst>
              <a:ext uri="{FF2B5EF4-FFF2-40B4-BE49-F238E27FC236}">
                <a16:creationId xmlns:a16="http://schemas.microsoft.com/office/drawing/2014/main" id="{C8FE8C0F-AD80-466F-90E3-73153F16AA9B}"/>
              </a:ext>
            </a:extLst>
          </p:cNvPr>
          <p:cNvSpPr>
            <a:spLocks noGrp="1"/>
          </p:cNvSpPr>
          <p:nvPr>
            <p:ph type="sldNum" sz="quarter" idx="12"/>
          </p:nvPr>
        </p:nvSpPr>
        <p:spPr>
          <a:xfrm>
            <a:off x="8610600" y="6515390"/>
            <a:ext cx="2743200" cy="365125"/>
          </a:xfrm>
        </p:spPr>
        <p:txBody>
          <a:bodyPr>
            <a:normAutofit/>
          </a:bodyPr>
          <a:lstStyle/>
          <a:p>
            <a:pPr>
              <a:spcAft>
                <a:spcPts val="600"/>
              </a:spcAft>
            </a:pPr>
            <a:fld id="{DDC06A91-B13A-404D-A1B7-E4B568BA2786}" type="slidenum">
              <a:rPr lang="en-US" smtClean="0"/>
              <a:pPr>
                <a:spcAft>
                  <a:spcPts val="600"/>
                </a:spcAft>
              </a:pPr>
              <a:t>27</a:t>
            </a:fld>
            <a:endParaRPr lang="en-US"/>
          </a:p>
        </p:txBody>
      </p:sp>
      <p:pic>
        <p:nvPicPr>
          <p:cNvPr id="7" name="Picture 6">
            <a:extLst>
              <a:ext uri="{FF2B5EF4-FFF2-40B4-BE49-F238E27FC236}">
                <a16:creationId xmlns:a16="http://schemas.microsoft.com/office/drawing/2014/main" id="{65F09941-19C1-40B5-97E7-1B168DD1E97D}"/>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63399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45BB3-9368-463F-8248-2596DCC00E25}"/>
              </a:ext>
            </a:extLst>
          </p:cNvPr>
          <p:cNvPicPr>
            <a:picLocks noChangeAspect="1"/>
          </p:cNvPicPr>
          <p:nvPr/>
        </p:nvPicPr>
        <p:blipFill rotWithShape="1">
          <a:blip r:embed="rId2"/>
          <a:srcRect t="4334" r="-1" b="-1"/>
          <a:stretch/>
        </p:blipFill>
        <p:spPr>
          <a:xfrm>
            <a:off x="321733" y="321733"/>
            <a:ext cx="11548534" cy="6214534"/>
          </a:xfrm>
          <a:prstGeom prst="rect">
            <a:avLst/>
          </a:prstGeom>
        </p:spPr>
      </p:pic>
      <p:sp>
        <p:nvSpPr>
          <p:cNvPr id="2" name="Date Placeholder 1">
            <a:extLst>
              <a:ext uri="{FF2B5EF4-FFF2-40B4-BE49-F238E27FC236}">
                <a16:creationId xmlns:a16="http://schemas.microsoft.com/office/drawing/2014/main" id="{C5170CFC-DC72-4C90-AAAE-FF080D377D81}"/>
              </a:ext>
            </a:extLst>
          </p:cNvPr>
          <p:cNvSpPr>
            <a:spLocks noGrp="1"/>
          </p:cNvSpPr>
          <p:nvPr>
            <p:ph type="dt" sz="half" idx="10"/>
          </p:nvPr>
        </p:nvSpPr>
        <p:spPr>
          <a:xfrm>
            <a:off x="838200" y="6515390"/>
            <a:ext cx="2743200" cy="365125"/>
          </a:xfrm>
        </p:spPr>
        <p:txBody>
          <a:bodyPr>
            <a:normAutofit/>
          </a:bodyPr>
          <a:lstStyle/>
          <a:p>
            <a:pPr>
              <a:spcAft>
                <a:spcPts val="600"/>
              </a:spcAft>
            </a:pPr>
            <a:fld id="{33D1D9DC-EAB2-4C60-990F-FB4B44659139}" type="datetime1">
              <a:rPr lang="en-US" smtClean="0"/>
              <a:pPr>
                <a:spcAft>
                  <a:spcPts val="600"/>
                </a:spcAft>
              </a:pPr>
              <a:t>11/28/2021</a:t>
            </a:fld>
            <a:endParaRPr lang="en-US"/>
          </a:p>
        </p:txBody>
      </p:sp>
      <p:sp>
        <p:nvSpPr>
          <p:cNvPr id="3" name="Footer Placeholder 2">
            <a:extLst>
              <a:ext uri="{FF2B5EF4-FFF2-40B4-BE49-F238E27FC236}">
                <a16:creationId xmlns:a16="http://schemas.microsoft.com/office/drawing/2014/main" id="{5E8E2B45-200C-47E1-9307-63F8B6922232}"/>
              </a:ext>
            </a:extLst>
          </p:cNvPr>
          <p:cNvSpPr>
            <a:spLocks noGrp="1"/>
          </p:cNvSpPr>
          <p:nvPr>
            <p:ph type="ftr" sz="quarter" idx="11"/>
          </p:nvPr>
        </p:nvSpPr>
        <p:spPr>
          <a:xfrm>
            <a:off x="4038600" y="6515390"/>
            <a:ext cx="4114800" cy="365125"/>
          </a:xfrm>
        </p:spPr>
        <p:txBody>
          <a:bodyPr>
            <a:normAutofit/>
          </a:bodyPr>
          <a:lstStyle/>
          <a:p>
            <a:pPr>
              <a:spcAft>
                <a:spcPts val="600"/>
              </a:spcAft>
            </a:pPr>
            <a:r>
              <a:rPr lang="en-US"/>
              <a:t>METEY ENGINEERING AND CONSULTANCY PVT LTD</a:t>
            </a:r>
          </a:p>
        </p:txBody>
      </p:sp>
      <p:sp>
        <p:nvSpPr>
          <p:cNvPr id="4" name="Slide Number Placeholder 3">
            <a:extLst>
              <a:ext uri="{FF2B5EF4-FFF2-40B4-BE49-F238E27FC236}">
                <a16:creationId xmlns:a16="http://schemas.microsoft.com/office/drawing/2014/main" id="{CA40F588-F03F-4788-9FF6-520D9F52D420}"/>
              </a:ext>
            </a:extLst>
          </p:cNvPr>
          <p:cNvSpPr>
            <a:spLocks noGrp="1"/>
          </p:cNvSpPr>
          <p:nvPr>
            <p:ph type="sldNum" sz="quarter" idx="12"/>
          </p:nvPr>
        </p:nvSpPr>
        <p:spPr>
          <a:xfrm>
            <a:off x="8610600" y="6515390"/>
            <a:ext cx="2743200" cy="365125"/>
          </a:xfrm>
        </p:spPr>
        <p:txBody>
          <a:bodyPr>
            <a:normAutofit/>
          </a:bodyPr>
          <a:lstStyle/>
          <a:p>
            <a:pPr>
              <a:spcAft>
                <a:spcPts val="600"/>
              </a:spcAft>
            </a:pPr>
            <a:fld id="{DDC06A91-B13A-404D-A1B7-E4B568BA2786}" type="slidenum">
              <a:rPr lang="en-US" smtClean="0"/>
              <a:pPr>
                <a:spcAft>
                  <a:spcPts val="600"/>
                </a:spcAft>
              </a:pPr>
              <a:t>28</a:t>
            </a:fld>
            <a:endParaRPr lang="en-US"/>
          </a:p>
        </p:txBody>
      </p:sp>
      <p:pic>
        <p:nvPicPr>
          <p:cNvPr id="6" name="Picture 5">
            <a:extLst>
              <a:ext uri="{FF2B5EF4-FFF2-40B4-BE49-F238E27FC236}">
                <a16:creationId xmlns:a16="http://schemas.microsoft.com/office/drawing/2014/main" id="{531FCC40-7CC6-4530-AD90-3CE32D417711}"/>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306742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10E5DB99-585B-40B2-A089-EF27C4D36E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50" b="1"/>
          <a:stretch/>
        </p:blipFill>
        <p:spPr>
          <a:xfrm rot="5400000">
            <a:off x="-897021" y="1540486"/>
            <a:ext cx="6214533" cy="3777025"/>
          </a:xfrm>
          <a:prstGeom prst="rect">
            <a:avLst/>
          </a:prstGeom>
        </p:spPr>
      </p:pic>
      <p:pic>
        <p:nvPicPr>
          <p:cNvPr id="12" name="Picture 11" descr="A picture containing building, train, brick, track&#10;&#10;Description automatically generated">
            <a:extLst>
              <a:ext uri="{FF2B5EF4-FFF2-40B4-BE49-F238E27FC236}">
                <a16:creationId xmlns:a16="http://schemas.microsoft.com/office/drawing/2014/main" id="{094F17F5-05E7-4701-8EF6-7C4347CF4F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561" b="1"/>
          <a:stretch/>
        </p:blipFill>
        <p:spPr>
          <a:xfrm rot="5400000">
            <a:off x="2988733" y="1517536"/>
            <a:ext cx="6214533" cy="3822924"/>
          </a:xfrm>
          <a:prstGeom prst="rect">
            <a:avLst/>
          </a:prstGeom>
        </p:spPr>
      </p:pic>
      <p:pic>
        <p:nvPicPr>
          <p:cNvPr id="10" name="Picture 9" descr="A close up of a building&#10;&#10;Description automatically generated">
            <a:extLst>
              <a:ext uri="{FF2B5EF4-FFF2-40B4-BE49-F238E27FC236}">
                <a16:creationId xmlns:a16="http://schemas.microsoft.com/office/drawing/2014/main" id="{5ABB3CF2-5AFA-4754-B778-69C8FF39B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588" b="3"/>
          <a:stretch/>
        </p:blipFill>
        <p:spPr>
          <a:xfrm rot="5400000">
            <a:off x="6871703" y="1537701"/>
            <a:ext cx="6214533" cy="3782595"/>
          </a:xfrm>
          <a:prstGeom prst="rect">
            <a:avLst/>
          </a:prstGeom>
        </p:spPr>
      </p:pic>
      <p:sp>
        <p:nvSpPr>
          <p:cNvPr id="3" name="Footer Placeholder 2">
            <a:extLst>
              <a:ext uri="{FF2B5EF4-FFF2-40B4-BE49-F238E27FC236}">
                <a16:creationId xmlns:a16="http://schemas.microsoft.com/office/drawing/2014/main" id="{4A21C49A-5AE6-416C-9A63-B95E9683CC0E}"/>
              </a:ext>
            </a:extLst>
          </p:cNvPr>
          <p:cNvSpPr>
            <a:spLocks noGrp="1"/>
          </p:cNvSpPr>
          <p:nvPr>
            <p:ph type="ftr" sz="quarter" idx="11"/>
          </p:nvPr>
        </p:nvSpPr>
        <p:spPr>
          <a:xfrm>
            <a:off x="321732" y="6557043"/>
            <a:ext cx="4114800" cy="274320"/>
          </a:xfrm>
        </p:spPr>
        <p:txBody>
          <a:bodyPr>
            <a:normAutofit/>
          </a:bodyPr>
          <a:lstStyle/>
          <a:p>
            <a:pPr algn="l">
              <a:spcAft>
                <a:spcPts val="600"/>
              </a:spcAft>
            </a:pPr>
            <a:r>
              <a:rPr lang="en-US"/>
              <a:t>METEY ENGINEERING AND CONSULTANCY PVT LTD</a:t>
            </a:r>
          </a:p>
        </p:txBody>
      </p:sp>
      <p:sp>
        <p:nvSpPr>
          <p:cNvPr id="2" name="Date Placeholder 1">
            <a:extLst>
              <a:ext uri="{FF2B5EF4-FFF2-40B4-BE49-F238E27FC236}">
                <a16:creationId xmlns:a16="http://schemas.microsoft.com/office/drawing/2014/main" id="{55140040-ABF8-4C2E-A9FB-1E670BA0B5E9}"/>
              </a:ext>
            </a:extLst>
          </p:cNvPr>
          <p:cNvSpPr>
            <a:spLocks noGrp="1"/>
          </p:cNvSpPr>
          <p:nvPr>
            <p:ph type="dt" sz="half" idx="10"/>
          </p:nvPr>
        </p:nvSpPr>
        <p:spPr>
          <a:xfrm>
            <a:off x="8013700" y="6557043"/>
            <a:ext cx="2743200" cy="274320"/>
          </a:xfrm>
        </p:spPr>
        <p:txBody>
          <a:bodyPr>
            <a:normAutofit/>
          </a:bodyPr>
          <a:lstStyle/>
          <a:p>
            <a:pPr algn="r">
              <a:spcAft>
                <a:spcPts val="600"/>
              </a:spcAft>
            </a:pPr>
            <a:fld id="{33D1D9DC-EAB2-4C60-990F-FB4B44659139}" type="datetime1">
              <a:rPr lang="en-US" smtClean="0"/>
              <a:pPr algn="r">
                <a:spcAft>
                  <a:spcPts val="600"/>
                </a:spcAft>
              </a:pPr>
              <a:t>11/28/2021</a:t>
            </a:fld>
            <a:endParaRPr lang="en-US"/>
          </a:p>
        </p:txBody>
      </p:sp>
      <p:sp>
        <p:nvSpPr>
          <p:cNvPr id="4" name="Slide Number Placeholder 3">
            <a:extLst>
              <a:ext uri="{FF2B5EF4-FFF2-40B4-BE49-F238E27FC236}">
                <a16:creationId xmlns:a16="http://schemas.microsoft.com/office/drawing/2014/main" id="{3182267B-CCA5-4836-8942-80F73C887734}"/>
              </a:ext>
            </a:extLst>
          </p:cNvPr>
          <p:cNvSpPr>
            <a:spLocks noGrp="1"/>
          </p:cNvSpPr>
          <p:nvPr>
            <p:ph type="sldNum" sz="quarter" idx="12"/>
          </p:nvPr>
        </p:nvSpPr>
        <p:spPr>
          <a:xfrm>
            <a:off x="10917767" y="6557043"/>
            <a:ext cx="952499" cy="274320"/>
          </a:xfrm>
        </p:spPr>
        <p:txBody>
          <a:bodyPr>
            <a:normAutofit/>
          </a:bodyPr>
          <a:lstStyle/>
          <a:p>
            <a:pPr>
              <a:spcAft>
                <a:spcPts val="600"/>
              </a:spcAft>
            </a:pPr>
            <a:fld id="{DDC06A91-B13A-404D-A1B7-E4B568BA2786}" type="slidenum">
              <a:rPr lang="en-US" smtClean="0"/>
              <a:pPr>
                <a:spcAft>
                  <a:spcPts val="600"/>
                </a:spcAft>
              </a:pPr>
              <a:t>29</a:t>
            </a:fld>
            <a:endParaRPr lang="en-US"/>
          </a:p>
        </p:txBody>
      </p:sp>
      <p:pic>
        <p:nvPicPr>
          <p:cNvPr id="8" name="Picture 7">
            <a:extLst>
              <a:ext uri="{FF2B5EF4-FFF2-40B4-BE49-F238E27FC236}">
                <a16:creationId xmlns:a16="http://schemas.microsoft.com/office/drawing/2014/main" id="{0A260310-5D9A-4D3D-A434-DABB5E52EDD9}"/>
              </a:ext>
            </a:extLst>
          </p:cNvPr>
          <p:cNvPicPr>
            <a:picLocks noChangeAspect="1"/>
          </p:cNvPicPr>
          <p:nvPr/>
        </p:nvPicPr>
        <p:blipFill>
          <a:blip r:embed="rId5"/>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114698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74D2A6-686E-4D7A-B3E9-040657DD4955}"/>
              </a:ext>
            </a:extLst>
          </p:cNvPr>
          <p:cNvSpPr>
            <a:spLocks noGrp="1"/>
          </p:cNvSpPr>
          <p:nvPr>
            <p:ph type="dt" sz="half" idx="10"/>
          </p:nvPr>
        </p:nvSpPr>
        <p:spPr/>
        <p:txBody>
          <a:bodyPr/>
          <a:lstStyle/>
          <a:p>
            <a:fld id="{03812D63-CAA0-4886-A7A4-F991CD15F13A}" type="datetime1">
              <a:rPr lang="en-US" smtClean="0"/>
              <a:t>11/28/2021</a:t>
            </a:fld>
            <a:endParaRPr lang="en-US"/>
          </a:p>
        </p:txBody>
      </p:sp>
      <p:sp>
        <p:nvSpPr>
          <p:cNvPr id="5" name="Footer Placeholder 4">
            <a:extLst>
              <a:ext uri="{FF2B5EF4-FFF2-40B4-BE49-F238E27FC236}">
                <a16:creationId xmlns:a16="http://schemas.microsoft.com/office/drawing/2014/main" id="{D78FF1CC-BEC1-424C-AC29-934A532A09AF}"/>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BBF0A176-A552-4CC9-8E35-DDD398A232AE}"/>
              </a:ext>
            </a:extLst>
          </p:cNvPr>
          <p:cNvSpPr>
            <a:spLocks noGrp="1"/>
          </p:cNvSpPr>
          <p:nvPr>
            <p:ph type="sldNum" sz="quarter" idx="12"/>
          </p:nvPr>
        </p:nvSpPr>
        <p:spPr/>
        <p:txBody>
          <a:bodyPr/>
          <a:lstStyle/>
          <a:p>
            <a:fld id="{DDC06A91-B13A-404D-A1B7-E4B568BA2786}" type="slidenum">
              <a:rPr lang="en-US" smtClean="0"/>
              <a:t>3</a:t>
            </a:fld>
            <a:endParaRPr lang="en-US"/>
          </a:p>
        </p:txBody>
      </p:sp>
      <p:pic>
        <p:nvPicPr>
          <p:cNvPr id="7" name="Picture 6">
            <a:extLst>
              <a:ext uri="{FF2B5EF4-FFF2-40B4-BE49-F238E27FC236}">
                <a16:creationId xmlns:a16="http://schemas.microsoft.com/office/drawing/2014/main" id="{A7B8B32E-73EE-450D-A5A6-AB64BA4FF024}"/>
              </a:ext>
            </a:extLst>
          </p:cNvPr>
          <p:cNvPicPr>
            <a:picLocks noChangeAspect="1"/>
          </p:cNvPicPr>
          <p:nvPr/>
        </p:nvPicPr>
        <p:blipFill>
          <a:blip r:embed="rId2"/>
          <a:stretch>
            <a:fillRect/>
          </a:stretch>
        </p:blipFill>
        <p:spPr>
          <a:xfrm>
            <a:off x="2318984" y="924675"/>
            <a:ext cx="3579449" cy="2373330"/>
          </a:xfrm>
          <a:prstGeom prst="rect">
            <a:avLst/>
          </a:prstGeom>
        </p:spPr>
      </p:pic>
      <p:pic>
        <p:nvPicPr>
          <p:cNvPr id="8" name="Picture 7">
            <a:extLst>
              <a:ext uri="{FF2B5EF4-FFF2-40B4-BE49-F238E27FC236}">
                <a16:creationId xmlns:a16="http://schemas.microsoft.com/office/drawing/2014/main" id="{C6569301-C411-46AC-994B-3F253244E3D4}"/>
              </a:ext>
            </a:extLst>
          </p:cNvPr>
          <p:cNvPicPr>
            <a:picLocks noChangeAspect="1"/>
          </p:cNvPicPr>
          <p:nvPr/>
        </p:nvPicPr>
        <p:blipFill>
          <a:blip r:embed="rId3"/>
          <a:stretch>
            <a:fillRect/>
          </a:stretch>
        </p:blipFill>
        <p:spPr>
          <a:xfrm>
            <a:off x="6629667" y="924675"/>
            <a:ext cx="3168518" cy="2373330"/>
          </a:xfrm>
          <a:prstGeom prst="rect">
            <a:avLst/>
          </a:prstGeom>
        </p:spPr>
      </p:pic>
      <p:pic>
        <p:nvPicPr>
          <p:cNvPr id="9" name="Picture 8">
            <a:extLst>
              <a:ext uri="{FF2B5EF4-FFF2-40B4-BE49-F238E27FC236}">
                <a16:creationId xmlns:a16="http://schemas.microsoft.com/office/drawing/2014/main" id="{C37F643D-EAC6-46E8-B7F1-3DCC984BE6D8}"/>
              </a:ext>
            </a:extLst>
          </p:cNvPr>
          <p:cNvPicPr>
            <a:picLocks noChangeAspect="1"/>
          </p:cNvPicPr>
          <p:nvPr/>
        </p:nvPicPr>
        <p:blipFill>
          <a:blip r:embed="rId4"/>
          <a:stretch>
            <a:fillRect/>
          </a:stretch>
        </p:blipFill>
        <p:spPr>
          <a:xfrm>
            <a:off x="2318984" y="3646522"/>
            <a:ext cx="3566480" cy="2373330"/>
          </a:xfrm>
          <a:prstGeom prst="rect">
            <a:avLst/>
          </a:prstGeom>
        </p:spPr>
      </p:pic>
    </p:spTree>
    <p:extLst>
      <p:ext uri="{BB962C8B-B14F-4D97-AF65-F5344CB8AC3E}">
        <p14:creationId xmlns:p14="http://schemas.microsoft.com/office/powerpoint/2010/main" val="370372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64E6C-654C-4CD6-85B8-46981B8C1A15}"/>
              </a:ext>
            </a:extLst>
          </p:cNvPr>
          <p:cNvSpPr>
            <a:spLocks noGrp="1"/>
          </p:cNvSpPr>
          <p:nvPr>
            <p:ph type="dt" sz="half" idx="10"/>
          </p:nvPr>
        </p:nvSpPr>
        <p:spPr/>
        <p:txBody>
          <a:bodyPr/>
          <a:lstStyle/>
          <a:p>
            <a:fld id="{33D1D9DC-EAB2-4C60-990F-FB4B44659139}" type="datetime1">
              <a:rPr lang="en-US" smtClean="0"/>
              <a:t>11/28/2021</a:t>
            </a:fld>
            <a:endParaRPr lang="en-US"/>
          </a:p>
        </p:txBody>
      </p:sp>
      <p:sp>
        <p:nvSpPr>
          <p:cNvPr id="3" name="Footer Placeholder 2">
            <a:extLst>
              <a:ext uri="{FF2B5EF4-FFF2-40B4-BE49-F238E27FC236}">
                <a16:creationId xmlns:a16="http://schemas.microsoft.com/office/drawing/2014/main" id="{B35AC6AD-D708-4546-8FF2-7788A5201CCC}"/>
              </a:ext>
            </a:extLst>
          </p:cNvPr>
          <p:cNvSpPr>
            <a:spLocks noGrp="1"/>
          </p:cNvSpPr>
          <p:nvPr>
            <p:ph type="ftr" sz="quarter" idx="11"/>
          </p:nvPr>
        </p:nvSpPr>
        <p:spPr/>
        <p:txBody>
          <a:bodyPr/>
          <a:lstStyle/>
          <a:p>
            <a:r>
              <a:rPr lang="en-US"/>
              <a:t>METEY ENGINEERING AND CONSULTANCY PVT LTD</a:t>
            </a:r>
          </a:p>
        </p:txBody>
      </p:sp>
      <p:sp>
        <p:nvSpPr>
          <p:cNvPr id="4" name="Slide Number Placeholder 3">
            <a:extLst>
              <a:ext uri="{FF2B5EF4-FFF2-40B4-BE49-F238E27FC236}">
                <a16:creationId xmlns:a16="http://schemas.microsoft.com/office/drawing/2014/main" id="{948BBC1F-0866-4F98-AF9B-D08C1E7BF560}"/>
              </a:ext>
            </a:extLst>
          </p:cNvPr>
          <p:cNvSpPr>
            <a:spLocks noGrp="1"/>
          </p:cNvSpPr>
          <p:nvPr>
            <p:ph type="sldNum" sz="quarter" idx="12"/>
          </p:nvPr>
        </p:nvSpPr>
        <p:spPr/>
        <p:txBody>
          <a:bodyPr/>
          <a:lstStyle/>
          <a:p>
            <a:fld id="{DDC06A91-B13A-404D-A1B7-E4B568BA2786}" type="slidenum">
              <a:rPr lang="en-US" smtClean="0"/>
              <a:t>30</a:t>
            </a:fld>
            <a:endParaRPr lang="en-US"/>
          </a:p>
        </p:txBody>
      </p:sp>
      <p:pic>
        <p:nvPicPr>
          <p:cNvPr id="6" name="Picture 5" descr="A large building&#10;&#10;Description automatically generated">
            <a:extLst>
              <a:ext uri="{FF2B5EF4-FFF2-40B4-BE49-F238E27FC236}">
                <a16:creationId xmlns:a16="http://schemas.microsoft.com/office/drawing/2014/main" id="{4CE97CF2-247F-475D-8629-A4E9A96730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523D2D4-2F83-42B0-848D-00FE8EA63AD4}"/>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819836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E05780-248E-4C00-8ED1-7FAC258BF1A2}"/>
              </a:ext>
            </a:extLst>
          </p:cNvPr>
          <p:cNvPicPr>
            <a:picLocks noChangeAspect="1"/>
          </p:cNvPicPr>
          <p:nvPr/>
        </p:nvPicPr>
        <p:blipFill>
          <a:blip r:embed="rId2"/>
          <a:stretch>
            <a:fillRect/>
          </a:stretch>
        </p:blipFill>
        <p:spPr>
          <a:xfrm>
            <a:off x="1524000" y="0"/>
            <a:ext cx="9144000" cy="6858000"/>
          </a:xfrm>
          <a:prstGeom prst="rect">
            <a:avLst/>
          </a:prstGeom>
        </p:spPr>
      </p:pic>
      <p:pic>
        <p:nvPicPr>
          <p:cNvPr id="3" name="Picture 2">
            <a:extLst>
              <a:ext uri="{FF2B5EF4-FFF2-40B4-BE49-F238E27FC236}">
                <a16:creationId xmlns:a16="http://schemas.microsoft.com/office/drawing/2014/main" id="{29490B7A-A583-489F-BB33-AE06F995935D}"/>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056940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96BA44-7D2B-4603-AB98-E78FE4F5C83E}"/>
              </a:ext>
            </a:extLst>
          </p:cNvPr>
          <p:cNvPicPr>
            <a:picLocks noChangeAspect="1"/>
          </p:cNvPicPr>
          <p:nvPr/>
        </p:nvPicPr>
        <p:blipFill>
          <a:blip r:embed="rId2"/>
          <a:stretch>
            <a:fillRect/>
          </a:stretch>
        </p:blipFill>
        <p:spPr>
          <a:xfrm>
            <a:off x="1524000" y="0"/>
            <a:ext cx="9144000" cy="6858000"/>
          </a:xfrm>
          <a:prstGeom prst="rect">
            <a:avLst/>
          </a:prstGeom>
        </p:spPr>
      </p:pic>
      <p:pic>
        <p:nvPicPr>
          <p:cNvPr id="3" name="Picture 2">
            <a:extLst>
              <a:ext uri="{FF2B5EF4-FFF2-40B4-BE49-F238E27FC236}">
                <a16:creationId xmlns:a16="http://schemas.microsoft.com/office/drawing/2014/main" id="{FC35D8BA-55CF-4368-A4C8-1DF6E6D15D05}"/>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384276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92DA22-2EAE-44E6-8533-31EDEA5B4CF4}"/>
              </a:ext>
            </a:extLst>
          </p:cNvPr>
          <p:cNvPicPr>
            <a:picLocks noChangeAspect="1"/>
          </p:cNvPicPr>
          <p:nvPr/>
        </p:nvPicPr>
        <p:blipFill>
          <a:blip r:embed="rId2"/>
          <a:stretch>
            <a:fillRect/>
          </a:stretch>
        </p:blipFill>
        <p:spPr>
          <a:xfrm>
            <a:off x="609600" y="685800"/>
            <a:ext cx="10972800" cy="5486400"/>
          </a:xfrm>
          <a:prstGeom prst="rect">
            <a:avLst/>
          </a:prstGeom>
        </p:spPr>
      </p:pic>
      <p:pic>
        <p:nvPicPr>
          <p:cNvPr id="3" name="Picture 2">
            <a:extLst>
              <a:ext uri="{FF2B5EF4-FFF2-40B4-BE49-F238E27FC236}">
                <a16:creationId xmlns:a16="http://schemas.microsoft.com/office/drawing/2014/main" id="{EBC9DFA4-4662-4EA1-A5CF-DF72F9BED606}"/>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2458128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E0465F-64D0-41C4-AE23-6AD8DF952E88}"/>
              </a:ext>
            </a:extLst>
          </p:cNvPr>
          <p:cNvPicPr>
            <a:picLocks noChangeAspect="1"/>
          </p:cNvPicPr>
          <p:nvPr/>
        </p:nvPicPr>
        <p:blipFill>
          <a:blip r:embed="rId2"/>
          <a:stretch>
            <a:fillRect/>
          </a:stretch>
        </p:blipFill>
        <p:spPr>
          <a:xfrm>
            <a:off x="1524000" y="0"/>
            <a:ext cx="9144000" cy="6858000"/>
          </a:xfrm>
          <a:prstGeom prst="rect">
            <a:avLst/>
          </a:prstGeom>
        </p:spPr>
      </p:pic>
      <p:pic>
        <p:nvPicPr>
          <p:cNvPr id="3" name="Picture 2">
            <a:extLst>
              <a:ext uri="{FF2B5EF4-FFF2-40B4-BE49-F238E27FC236}">
                <a16:creationId xmlns:a16="http://schemas.microsoft.com/office/drawing/2014/main" id="{5FD72819-7A7D-47B2-82EE-4C1EA986F7A2}"/>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506640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9F8CB7-03E5-494B-8EF8-769F55A81892}"/>
              </a:ext>
            </a:extLst>
          </p:cNvPr>
          <p:cNvPicPr>
            <a:picLocks noChangeAspect="1"/>
          </p:cNvPicPr>
          <p:nvPr/>
        </p:nvPicPr>
        <p:blipFill>
          <a:blip r:embed="rId2"/>
          <a:stretch>
            <a:fillRect/>
          </a:stretch>
        </p:blipFill>
        <p:spPr>
          <a:xfrm>
            <a:off x="3524250" y="0"/>
            <a:ext cx="5143500" cy="6858000"/>
          </a:xfrm>
          <a:prstGeom prst="rect">
            <a:avLst/>
          </a:prstGeom>
        </p:spPr>
      </p:pic>
      <p:pic>
        <p:nvPicPr>
          <p:cNvPr id="3" name="Picture 2">
            <a:extLst>
              <a:ext uri="{FF2B5EF4-FFF2-40B4-BE49-F238E27FC236}">
                <a16:creationId xmlns:a16="http://schemas.microsoft.com/office/drawing/2014/main" id="{F676C861-ED43-4FCB-8967-6CE1F17A618A}"/>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752119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18045-9468-4AD0-BCA6-4620A2B5441E}"/>
              </a:ext>
            </a:extLst>
          </p:cNvPr>
          <p:cNvPicPr>
            <a:picLocks noChangeAspect="1"/>
          </p:cNvPicPr>
          <p:nvPr/>
        </p:nvPicPr>
        <p:blipFill>
          <a:blip r:embed="rId2"/>
          <a:stretch>
            <a:fillRect/>
          </a:stretch>
        </p:blipFill>
        <p:spPr>
          <a:xfrm>
            <a:off x="1524000" y="0"/>
            <a:ext cx="9144000" cy="6858000"/>
          </a:xfrm>
          <a:prstGeom prst="rect">
            <a:avLst/>
          </a:prstGeom>
        </p:spPr>
      </p:pic>
      <p:pic>
        <p:nvPicPr>
          <p:cNvPr id="3" name="Picture 2">
            <a:extLst>
              <a:ext uri="{FF2B5EF4-FFF2-40B4-BE49-F238E27FC236}">
                <a16:creationId xmlns:a16="http://schemas.microsoft.com/office/drawing/2014/main" id="{8A8B4D7F-4A7B-47CC-B9C8-D911F335774E}"/>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163791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8ED9D0D-BA10-44CE-B088-D1932C03B59D}"/>
              </a:ext>
            </a:extLst>
          </p:cNvPr>
          <p:cNvSpPr/>
          <p:nvPr/>
        </p:nvSpPr>
        <p:spPr>
          <a:xfrm>
            <a:off x="2848131" y="2173574"/>
            <a:ext cx="6955437" cy="293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6000" dirty="0"/>
              <a:t>AMARAVATHI</a:t>
            </a:r>
            <a:endParaRPr lang="en-US" sz="6000" dirty="0"/>
          </a:p>
        </p:txBody>
      </p:sp>
      <p:pic>
        <p:nvPicPr>
          <p:cNvPr id="3" name="Picture 2">
            <a:extLst>
              <a:ext uri="{FF2B5EF4-FFF2-40B4-BE49-F238E27FC236}">
                <a16:creationId xmlns:a16="http://schemas.microsoft.com/office/drawing/2014/main" id="{DC73509A-7379-49B5-900A-85C01DBBEC5F}"/>
              </a:ext>
            </a:extLst>
          </p:cNvPr>
          <p:cNvPicPr>
            <a:picLocks noChangeAspect="1"/>
          </p:cNvPicPr>
          <p:nvPr/>
        </p:nvPicPr>
        <p:blipFill>
          <a:blip r:embed="rId2"/>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492271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white building&#10;&#10;Description generated with very high confidence">
            <a:extLst>
              <a:ext uri="{FF2B5EF4-FFF2-40B4-BE49-F238E27FC236}">
                <a16:creationId xmlns:a16="http://schemas.microsoft.com/office/drawing/2014/main" id="{97CC6112-858E-4B73-B4FE-90AB6DF5B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716B5E5-2E31-4BC5-BCD1-A807581CC80B}"/>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825735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in the middle of a dirt field&#10;&#10;Description generated with very high confidence">
            <a:extLst>
              <a:ext uri="{FF2B5EF4-FFF2-40B4-BE49-F238E27FC236}">
                <a16:creationId xmlns:a16="http://schemas.microsoft.com/office/drawing/2014/main" id="{DF0FCAD2-0636-4A9A-BB4B-F6E0DA593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a:extLst>
              <a:ext uri="{FF2B5EF4-FFF2-40B4-BE49-F238E27FC236}">
                <a16:creationId xmlns:a16="http://schemas.microsoft.com/office/drawing/2014/main" id="{6EF3FF34-C297-4EE6-8BD6-680A8E6CA5D6}"/>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743842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186BD9-1092-4339-90B4-0365EB581BF0}"/>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56107FD8-7B8B-460C-97C6-AD3119E62D36}"/>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CCA63FD8-AF7B-4A4E-A15C-3F66A0446620}"/>
              </a:ext>
            </a:extLst>
          </p:cNvPr>
          <p:cNvSpPr>
            <a:spLocks noGrp="1"/>
          </p:cNvSpPr>
          <p:nvPr>
            <p:ph type="sldNum" sz="quarter" idx="12"/>
          </p:nvPr>
        </p:nvSpPr>
        <p:spPr/>
        <p:txBody>
          <a:bodyPr/>
          <a:lstStyle/>
          <a:p>
            <a:fld id="{DDC06A91-B13A-404D-A1B7-E4B568BA2786}" type="slidenum">
              <a:rPr lang="en-US" smtClean="0"/>
              <a:t>4</a:t>
            </a:fld>
            <a:endParaRPr lang="en-US"/>
          </a:p>
        </p:txBody>
      </p:sp>
      <p:pic>
        <p:nvPicPr>
          <p:cNvPr id="8" name="Picture 7">
            <a:extLst>
              <a:ext uri="{FF2B5EF4-FFF2-40B4-BE49-F238E27FC236}">
                <a16:creationId xmlns:a16="http://schemas.microsoft.com/office/drawing/2014/main" id="{1999147C-D50F-4810-B506-FDD27385A092}"/>
              </a:ext>
            </a:extLst>
          </p:cNvPr>
          <p:cNvPicPr>
            <a:picLocks noChangeAspect="1"/>
          </p:cNvPicPr>
          <p:nvPr/>
        </p:nvPicPr>
        <p:blipFill>
          <a:blip r:embed="rId2"/>
          <a:stretch>
            <a:fillRect/>
          </a:stretch>
        </p:blipFill>
        <p:spPr>
          <a:xfrm>
            <a:off x="462712" y="329557"/>
            <a:ext cx="2416247" cy="2416247"/>
          </a:xfrm>
          <a:prstGeom prst="rect">
            <a:avLst/>
          </a:prstGeom>
        </p:spPr>
      </p:pic>
      <p:pic>
        <p:nvPicPr>
          <p:cNvPr id="9" name="Picture 8">
            <a:extLst>
              <a:ext uri="{FF2B5EF4-FFF2-40B4-BE49-F238E27FC236}">
                <a16:creationId xmlns:a16="http://schemas.microsoft.com/office/drawing/2014/main" id="{D20AAF75-20E4-4E38-A6AB-5A51A0D503FA}"/>
              </a:ext>
            </a:extLst>
          </p:cNvPr>
          <p:cNvPicPr>
            <a:picLocks noChangeAspect="1"/>
          </p:cNvPicPr>
          <p:nvPr/>
        </p:nvPicPr>
        <p:blipFill>
          <a:blip r:embed="rId3"/>
          <a:stretch>
            <a:fillRect/>
          </a:stretch>
        </p:blipFill>
        <p:spPr>
          <a:xfrm>
            <a:off x="3581400" y="386859"/>
            <a:ext cx="3758606" cy="2416247"/>
          </a:xfrm>
          <a:prstGeom prst="rect">
            <a:avLst/>
          </a:prstGeom>
        </p:spPr>
      </p:pic>
      <p:pic>
        <p:nvPicPr>
          <p:cNvPr id="10" name="Picture 9">
            <a:extLst>
              <a:ext uri="{FF2B5EF4-FFF2-40B4-BE49-F238E27FC236}">
                <a16:creationId xmlns:a16="http://schemas.microsoft.com/office/drawing/2014/main" id="{928AA206-FE0D-4B9D-9E79-CB7C905AEA77}"/>
              </a:ext>
            </a:extLst>
          </p:cNvPr>
          <p:cNvPicPr>
            <a:picLocks noChangeAspect="1"/>
          </p:cNvPicPr>
          <p:nvPr/>
        </p:nvPicPr>
        <p:blipFill>
          <a:blip r:embed="rId4"/>
          <a:stretch>
            <a:fillRect/>
          </a:stretch>
        </p:blipFill>
        <p:spPr>
          <a:xfrm>
            <a:off x="3437562" y="3110212"/>
            <a:ext cx="5490128" cy="3074472"/>
          </a:xfrm>
          <a:prstGeom prst="rect">
            <a:avLst/>
          </a:prstGeom>
        </p:spPr>
      </p:pic>
      <p:pic>
        <p:nvPicPr>
          <p:cNvPr id="11" name="Picture 10">
            <a:extLst>
              <a:ext uri="{FF2B5EF4-FFF2-40B4-BE49-F238E27FC236}">
                <a16:creationId xmlns:a16="http://schemas.microsoft.com/office/drawing/2014/main" id="{1744EB3A-3B44-40DD-954F-05A45D431FBC}"/>
              </a:ext>
            </a:extLst>
          </p:cNvPr>
          <p:cNvPicPr>
            <a:picLocks noChangeAspect="1"/>
          </p:cNvPicPr>
          <p:nvPr/>
        </p:nvPicPr>
        <p:blipFill>
          <a:blip r:embed="rId5"/>
          <a:stretch>
            <a:fillRect/>
          </a:stretch>
        </p:blipFill>
        <p:spPr>
          <a:xfrm>
            <a:off x="8180557" y="362702"/>
            <a:ext cx="3258064" cy="2440403"/>
          </a:xfrm>
          <a:prstGeom prst="rect">
            <a:avLst/>
          </a:prstGeom>
        </p:spPr>
      </p:pic>
    </p:spTree>
    <p:extLst>
      <p:ext uri="{BB962C8B-B14F-4D97-AF65-F5344CB8AC3E}">
        <p14:creationId xmlns:p14="http://schemas.microsoft.com/office/powerpoint/2010/main" val="1908064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crane on the back of a truck&#10;&#10;Description generated with high confidence">
            <a:extLst>
              <a:ext uri="{FF2B5EF4-FFF2-40B4-BE49-F238E27FC236}">
                <a16:creationId xmlns:a16="http://schemas.microsoft.com/office/drawing/2014/main" id="{CBB4BE4A-3BE1-48BF-9B12-5F4F4779A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642937"/>
            <a:ext cx="9906000" cy="5572125"/>
          </a:xfrm>
          <a:prstGeom prst="rect">
            <a:avLst/>
          </a:prstGeom>
        </p:spPr>
      </p:pic>
      <p:pic>
        <p:nvPicPr>
          <p:cNvPr id="4" name="Picture 3">
            <a:extLst>
              <a:ext uri="{FF2B5EF4-FFF2-40B4-BE49-F238E27FC236}">
                <a16:creationId xmlns:a16="http://schemas.microsoft.com/office/drawing/2014/main" id="{EFB99306-BF53-4E42-8F86-2E5D52DCC89F}"/>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24900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stle on a grassy hill&#10;&#10;Description generated with very high confidence">
            <a:extLst>
              <a:ext uri="{FF2B5EF4-FFF2-40B4-BE49-F238E27FC236}">
                <a16:creationId xmlns:a16="http://schemas.microsoft.com/office/drawing/2014/main" id="{35C35CBA-240E-4C2E-A76C-EFA56A1A9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a:extLst>
              <a:ext uri="{FF2B5EF4-FFF2-40B4-BE49-F238E27FC236}">
                <a16:creationId xmlns:a16="http://schemas.microsoft.com/office/drawing/2014/main" id="{044702CB-1733-4A98-B312-EEAFE3A12632}"/>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2786857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white building&#10;&#10;Description generated with high confidence">
            <a:extLst>
              <a:ext uri="{FF2B5EF4-FFF2-40B4-BE49-F238E27FC236}">
                <a16:creationId xmlns:a16="http://schemas.microsoft.com/office/drawing/2014/main" id="{55687324-A07F-4C45-BCE2-B0C61510D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4" name="Picture 3">
            <a:extLst>
              <a:ext uri="{FF2B5EF4-FFF2-40B4-BE49-F238E27FC236}">
                <a16:creationId xmlns:a16="http://schemas.microsoft.com/office/drawing/2014/main" id="{D82905DA-DC30-471B-BCFE-BFFA9F928EF4}"/>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995893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109FC2-8284-4EFE-915E-38CACE31D864}"/>
              </a:ext>
            </a:extLst>
          </p:cNvPr>
          <p:cNvPicPr>
            <a:picLocks noChangeAspect="1"/>
          </p:cNvPicPr>
          <p:nvPr/>
        </p:nvPicPr>
        <p:blipFill rotWithShape="1">
          <a:blip r:embed="rId2"/>
          <a:srcRect t="25607" r="-1" b="2642"/>
          <a:stretch/>
        </p:blipFill>
        <p:spPr>
          <a:xfrm>
            <a:off x="321733" y="321733"/>
            <a:ext cx="11548534" cy="6214534"/>
          </a:xfrm>
          <a:prstGeom prst="rect">
            <a:avLst/>
          </a:prstGeom>
        </p:spPr>
      </p:pic>
      <p:sp>
        <p:nvSpPr>
          <p:cNvPr id="2" name="Date Placeholder 1">
            <a:extLst>
              <a:ext uri="{FF2B5EF4-FFF2-40B4-BE49-F238E27FC236}">
                <a16:creationId xmlns:a16="http://schemas.microsoft.com/office/drawing/2014/main" id="{FEF9EBAB-153A-49F9-95D2-E01AC1A2B8B0}"/>
              </a:ext>
            </a:extLst>
          </p:cNvPr>
          <p:cNvSpPr>
            <a:spLocks noGrp="1"/>
          </p:cNvSpPr>
          <p:nvPr>
            <p:ph type="dt" sz="half" idx="10"/>
          </p:nvPr>
        </p:nvSpPr>
        <p:spPr>
          <a:xfrm>
            <a:off x="838200" y="6515390"/>
            <a:ext cx="2743200" cy="365125"/>
          </a:xfrm>
        </p:spPr>
        <p:txBody>
          <a:bodyPr>
            <a:normAutofit/>
          </a:bodyPr>
          <a:lstStyle/>
          <a:p>
            <a:pPr>
              <a:spcAft>
                <a:spcPts val="600"/>
              </a:spcAft>
            </a:pPr>
            <a:fld id="{33D1D9DC-EAB2-4C60-990F-FB4B44659139}" type="datetime1">
              <a:rPr lang="en-US" smtClean="0"/>
              <a:pPr>
                <a:spcAft>
                  <a:spcPts val="600"/>
                </a:spcAft>
              </a:pPr>
              <a:t>11/28/2021</a:t>
            </a:fld>
            <a:endParaRPr lang="en-US"/>
          </a:p>
        </p:txBody>
      </p:sp>
      <p:sp>
        <p:nvSpPr>
          <p:cNvPr id="3" name="Footer Placeholder 2">
            <a:extLst>
              <a:ext uri="{FF2B5EF4-FFF2-40B4-BE49-F238E27FC236}">
                <a16:creationId xmlns:a16="http://schemas.microsoft.com/office/drawing/2014/main" id="{2156FBAE-3C3D-47EB-892A-6EB27F1FBE80}"/>
              </a:ext>
            </a:extLst>
          </p:cNvPr>
          <p:cNvSpPr>
            <a:spLocks noGrp="1"/>
          </p:cNvSpPr>
          <p:nvPr>
            <p:ph type="ftr" sz="quarter" idx="11"/>
          </p:nvPr>
        </p:nvSpPr>
        <p:spPr>
          <a:xfrm>
            <a:off x="4038600" y="6515390"/>
            <a:ext cx="4114800" cy="365125"/>
          </a:xfrm>
        </p:spPr>
        <p:txBody>
          <a:bodyPr>
            <a:normAutofit/>
          </a:bodyPr>
          <a:lstStyle/>
          <a:p>
            <a:pPr>
              <a:spcAft>
                <a:spcPts val="600"/>
              </a:spcAft>
            </a:pPr>
            <a:r>
              <a:rPr lang="en-US"/>
              <a:t>METEY ENGINEERING AND CONSULTANCY PVT LTD</a:t>
            </a:r>
          </a:p>
        </p:txBody>
      </p:sp>
      <p:sp>
        <p:nvSpPr>
          <p:cNvPr id="4" name="Slide Number Placeholder 3">
            <a:extLst>
              <a:ext uri="{FF2B5EF4-FFF2-40B4-BE49-F238E27FC236}">
                <a16:creationId xmlns:a16="http://schemas.microsoft.com/office/drawing/2014/main" id="{E41B83FE-D308-462B-91A5-8617D353585A}"/>
              </a:ext>
            </a:extLst>
          </p:cNvPr>
          <p:cNvSpPr>
            <a:spLocks noGrp="1"/>
          </p:cNvSpPr>
          <p:nvPr>
            <p:ph type="sldNum" sz="quarter" idx="12"/>
          </p:nvPr>
        </p:nvSpPr>
        <p:spPr>
          <a:xfrm>
            <a:off x="8610600" y="6515390"/>
            <a:ext cx="2743200" cy="365125"/>
          </a:xfrm>
        </p:spPr>
        <p:txBody>
          <a:bodyPr>
            <a:normAutofit/>
          </a:bodyPr>
          <a:lstStyle/>
          <a:p>
            <a:pPr>
              <a:spcAft>
                <a:spcPts val="600"/>
              </a:spcAft>
            </a:pPr>
            <a:fld id="{DDC06A91-B13A-404D-A1B7-E4B568BA2786}" type="slidenum">
              <a:rPr lang="en-US" smtClean="0"/>
              <a:pPr>
                <a:spcAft>
                  <a:spcPts val="600"/>
                </a:spcAft>
              </a:pPr>
              <a:t>43</a:t>
            </a:fld>
            <a:endParaRPr lang="en-US"/>
          </a:p>
        </p:txBody>
      </p:sp>
      <p:pic>
        <p:nvPicPr>
          <p:cNvPr id="6" name="Picture 5">
            <a:extLst>
              <a:ext uri="{FF2B5EF4-FFF2-40B4-BE49-F238E27FC236}">
                <a16:creationId xmlns:a16="http://schemas.microsoft.com/office/drawing/2014/main" id="{F7C9A3AD-09B1-46B1-B270-BEE60D25E0F3}"/>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352514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tanding in front of a building&#10;&#10;Description automatically generated">
            <a:extLst>
              <a:ext uri="{FF2B5EF4-FFF2-40B4-BE49-F238E27FC236}">
                <a16:creationId xmlns:a16="http://schemas.microsoft.com/office/drawing/2014/main" id="{3F570B08-F5E5-4736-8F16-2DA4DF8D2A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34" r="-1" b="-1"/>
          <a:stretch/>
        </p:blipFill>
        <p:spPr>
          <a:xfrm>
            <a:off x="321733" y="321733"/>
            <a:ext cx="11548534" cy="6214534"/>
          </a:xfrm>
          <a:prstGeom prst="rect">
            <a:avLst/>
          </a:prstGeom>
        </p:spPr>
      </p:pic>
      <p:sp>
        <p:nvSpPr>
          <p:cNvPr id="2" name="Date Placeholder 1">
            <a:extLst>
              <a:ext uri="{FF2B5EF4-FFF2-40B4-BE49-F238E27FC236}">
                <a16:creationId xmlns:a16="http://schemas.microsoft.com/office/drawing/2014/main" id="{24A93233-BC14-4375-99C0-42B97F5FDD64}"/>
              </a:ext>
            </a:extLst>
          </p:cNvPr>
          <p:cNvSpPr>
            <a:spLocks noGrp="1"/>
          </p:cNvSpPr>
          <p:nvPr>
            <p:ph type="dt" sz="half" idx="10"/>
          </p:nvPr>
        </p:nvSpPr>
        <p:spPr>
          <a:xfrm>
            <a:off x="838200" y="6515390"/>
            <a:ext cx="2743200" cy="365125"/>
          </a:xfrm>
        </p:spPr>
        <p:txBody>
          <a:bodyPr>
            <a:normAutofit/>
          </a:bodyPr>
          <a:lstStyle/>
          <a:p>
            <a:pPr>
              <a:spcAft>
                <a:spcPts val="600"/>
              </a:spcAft>
            </a:pPr>
            <a:fld id="{33D1D9DC-EAB2-4C60-990F-FB4B44659139}" type="datetime1">
              <a:rPr lang="en-US" smtClean="0"/>
              <a:pPr>
                <a:spcAft>
                  <a:spcPts val="600"/>
                </a:spcAft>
              </a:pPr>
              <a:t>11/28/2021</a:t>
            </a:fld>
            <a:endParaRPr lang="en-US"/>
          </a:p>
        </p:txBody>
      </p:sp>
      <p:sp>
        <p:nvSpPr>
          <p:cNvPr id="3" name="Footer Placeholder 2">
            <a:extLst>
              <a:ext uri="{FF2B5EF4-FFF2-40B4-BE49-F238E27FC236}">
                <a16:creationId xmlns:a16="http://schemas.microsoft.com/office/drawing/2014/main" id="{525BA407-24AD-4791-8033-51493B85BD73}"/>
              </a:ext>
            </a:extLst>
          </p:cNvPr>
          <p:cNvSpPr>
            <a:spLocks noGrp="1"/>
          </p:cNvSpPr>
          <p:nvPr>
            <p:ph type="ftr" sz="quarter" idx="11"/>
          </p:nvPr>
        </p:nvSpPr>
        <p:spPr>
          <a:xfrm>
            <a:off x="4038600" y="6515390"/>
            <a:ext cx="4114800" cy="365125"/>
          </a:xfrm>
        </p:spPr>
        <p:txBody>
          <a:bodyPr>
            <a:normAutofit/>
          </a:bodyPr>
          <a:lstStyle/>
          <a:p>
            <a:pPr>
              <a:spcAft>
                <a:spcPts val="600"/>
              </a:spcAft>
            </a:pPr>
            <a:r>
              <a:rPr lang="en-US"/>
              <a:t>METEY ENGINEERING AND CONSULTANCY PVT LTD</a:t>
            </a:r>
          </a:p>
        </p:txBody>
      </p:sp>
      <p:sp>
        <p:nvSpPr>
          <p:cNvPr id="4" name="Slide Number Placeholder 3">
            <a:extLst>
              <a:ext uri="{FF2B5EF4-FFF2-40B4-BE49-F238E27FC236}">
                <a16:creationId xmlns:a16="http://schemas.microsoft.com/office/drawing/2014/main" id="{F7B40229-E988-4816-92A9-360A04352A80}"/>
              </a:ext>
            </a:extLst>
          </p:cNvPr>
          <p:cNvSpPr>
            <a:spLocks noGrp="1"/>
          </p:cNvSpPr>
          <p:nvPr>
            <p:ph type="sldNum" sz="quarter" idx="12"/>
          </p:nvPr>
        </p:nvSpPr>
        <p:spPr>
          <a:xfrm>
            <a:off x="8610600" y="6515390"/>
            <a:ext cx="2743200" cy="365125"/>
          </a:xfrm>
        </p:spPr>
        <p:txBody>
          <a:bodyPr>
            <a:normAutofit/>
          </a:bodyPr>
          <a:lstStyle/>
          <a:p>
            <a:pPr>
              <a:spcAft>
                <a:spcPts val="600"/>
              </a:spcAft>
            </a:pPr>
            <a:fld id="{DDC06A91-B13A-404D-A1B7-E4B568BA2786}" type="slidenum">
              <a:rPr lang="en-US" smtClean="0"/>
              <a:pPr>
                <a:spcAft>
                  <a:spcPts val="600"/>
                </a:spcAft>
              </a:pPr>
              <a:t>44</a:t>
            </a:fld>
            <a:endParaRPr lang="en-US"/>
          </a:p>
        </p:txBody>
      </p:sp>
      <p:pic>
        <p:nvPicPr>
          <p:cNvPr id="7" name="Picture 6">
            <a:extLst>
              <a:ext uri="{FF2B5EF4-FFF2-40B4-BE49-F238E27FC236}">
                <a16:creationId xmlns:a16="http://schemas.microsoft.com/office/drawing/2014/main" id="{F79372F7-F99A-4167-BC10-74DBCE9BCD70}"/>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2000818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tall building&#10;&#10;Description automatically generated">
            <a:extLst>
              <a:ext uri="{FF2B5EF4-FFF2-40B4-BE49-F238E27FC236}">
                <a16:creationId xmlns:a16="http://schemas.microsoft.com/office/drawing/2014/main" id="{D93D54AD-02DB-41CE-83FB-9E913968D2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72" r="-1" b="660"/>
          <a:stretch/>
        </p:blipFill>
        <p:spPr>
          <a:xfrm>
            <a:off x="321733" y="321733"/>
            <a:ext cx="11548534" cy="6214534"/>
          </a:xfrm>
          <a:prstGeom prst="rect">
            <a:avLst/>
          </a:prstGeom>
        </p:spPr>
      </p:pic>
      <p:sp>
        <p:nvSpPr>
          <p:cNvPr id="2" name="Date Placeholder 1">
            <a:extLst>
              <a:ext uri="{FF2B5EF4-FFF2-40B4-BE49-F238E27FC236}">
                <a16:creationId xmlns:a16="http://schemas.microsoft.com/office/drawing/2014/main" id="{E08804E5-625A-48AB-963D-4BF7330AA77B}"/>
              </a:ext>
            </a:extLst>
          </p:cNvPr>
          <p:cNvSpPr>
            <a:spLocks noGrp="1"/>
          </p:cNvSpPr>
          <p:nvPr>
            <p:ph type="dt" sz="half" idx="10"/>
          </p:nvPr>
        </p:nvSpPr>
        <p:spPr>
          <a:xfrm>
            <a:off x="838200" y="6515390"/>
            <a:ext cx="2743200" cy="365125"/>
          </a:xfrm>
        </p:spPr>
        <p:txBody>
          <a:bodyPr>
            <a:normAutofit/>
          </a:bodyPr>
          <a:lstStyle/>
          <a:p>
            <a:pPr>
              <a:spcAft>
                <a:spcPts val="600"/>
              </a:spcAft>
            </a:pPr>
            <a:fld id="{33D1D9DC-EAB2-4C60-990F-FB4B44659139}" type="datetime1">
              <a:rPr lang="en-US" smtClean="0"/>
              <a:pPr>
                <a:spcAft>
                  <a:spcPts val="600"/>
                </a:spcAft>
              </a:pPr>
              <a:t>11/28/2021</a:t>
            </a:fld>
            <a:endParaRPr lang="en-US"/>
          </a:p>
        </p:txBody>
      </p:sp>
      <p:sp>
        <p:nvSpPr>
          <p:cNvPr id="3" name="Footer Placeholder 2">
            <a:extLst>
              <a:ext uri="{FF2B5EF4-FFF2-40B4-BE49-F238E27FC236}">
                <a16:creationId xmlns:a16="http://schemas.microsoft.com/office/drawing/2014/main" id="{EA0D6215-0EBD-48F0-BDB1-05D30ACE8B94}"/>
              </a:ext>
            </a:extLst>
          </p:cNvPr>
          <p:cNvSpPr>
            <a:spLocks noGrp="1"/>
          </p:cNvSpPr>
          <p:nvPr>
            <p:ph type="ftr" sz="quarter" idx="11"/>
          </p:nvPr>
        </p:nvSpPr>
        <p:spPr>
          <a:xfrm>
            <a:off x="4038600" y="6515390"/>
            <a:ext cx="4114800" cy="365125"/>
          </a:xfrm>
        </p:spPr>
        <p:txBody>
          <a:bodyPr>
            <a:normAutofit/>
          </a:bodyPr>
          <a:lstStyle/>
          <a:p>
            <a:pPr>
              <a:spcAft>
                <a:spcPts val="600"/>
              </a:spcAft>
            </a:pPr>
            <a:r>
              <a:rPr lang="en-US"/>
              <a:t>METEY ENGINEERING AND CONSULTANCY PVT LTD</a:t>
            </a:r>
          </a:p>
        </p:txBody>
      </p:sp>
      <p:sp>
        <p:nvSpPr>
          <p:cNvPr id="4" name="Slide Number Placeholder 3">
            <a:extLst>
              <a:ext uri="{FF2B5EF4-FFF2-40B4-BE49-F238E27FC236}">
                <a16:creationId xmlns:a16="http://schemas.microsoft.com/office/drawing/2014/main" id="{4EA6C4AC-30A2-4ABB-B3ED-69E3ED3F585B}"/>
              </a:ext>
            </a:extLst>
          </p:cNvPr>
          <p:cNvSpPr>
            <a:spLocks noGrp="1"/>
          </p:cNvSpPr>
          <p:nvPr>
            <p:ph type="sldNum" sz="quarter" idx="12"/>
          </p:nvPr>
        </p:nvSpPr>
        <p:spPr>
          <a:xfrm>
            <a:off x="8610600" y="6515390"/>
            <a:ext cx="2743200" cy="365125"/>
          </a:xfrm>
        </p:spPr>
        <p:txBody>
          <a:bodyPr>
            <a:normAutofit/>
          </a:bodyPr>
          <a:lstStyle/>
          <a:p>
            <a:pPr>
              <a:spcAft>
                <a:spcPts val="600"/>
              </a:spcAft>
            </a:pPr>
            <a:fld id="{DDC06A91-B13A-404D-A1B7-E4B568BA2786}" type="slidenum">
              <a:rPr lang="en-US" smtClean="0"/>
              <a:pPr>
                <a:spcAft>
                  <a:spcPts val="600"/>
                </a:spcAft>
              </a:pPr>
              <a:t>45</a:t>
            </a:fld>
            <a:endParaRPr lang="en-US"/>
          </a:p>
        </p:txBody>
      </p:sp>
      <p:pic>
        <p:nvPicPr>
          <p:cNvPr id="7" name="Picture 6">
            <a:extLst>
              <a:ext uri="{FF2B5EF4-FFF2-40B4-BE49-F238E27FC236}">
                <a16:creationId xmlns:a16="http://schemas.microsoft.com/office/drawing/2014/main" id="{8433B476-C001-4397-9C6F-C1A216C45C4A}"/>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483784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astle like building&#10;&#10;Description automatically generated">
            <a:extLst>
              <a:ext uri="{FF2B5EF4-FFF2-40B4-BE49-F238E27FC236}">
                <a16:creationId xmlns:a16="http://schemas.microsoft.com/office/drawing/2014/main" id="{A0958E14-EDDF-4A33-816D-A7A931F3D7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34" r="-1" b="-1"/>
          <a:stretch/>
        </p:blipFill>
        <p:spPr>
          <a:xfrm>
            <a:off x="321733" y="321733"/>
            <a:ext cx="11548534" cy="6214534"/>
          </a:xfrm>
          <a:prstGeom prst="rect">
            <a:avLst/>
          </a:prstGeom>
        </p:spPr>
      </p:pic>
      <p:sp>
        <p:nvSpPr>
          <p:cNvPr id="2" name="Date Placeholder 1">
            <a:extLst>
              <a:ext uri="{FF2B5EF4-FFF2-40B4-BE49-F238E27FC236}">
                <a16:creationId xmlns:a16="http://schemas.microsoft.com/office/drawing/2014/main" id="{33E1C45B-5961-4E57-BB06-64306F99AD7A}"/>
              </a:ext>
            </a:extLst>
          </p:cNvPr>
          <p:cNvSpPr>
            <a:spLocks noGrp="1"/>
          </p:cNvSpPr>
          <p:nvPr>
            <p:ph type="dt" sz="half" idx="10"/>
          </p:nvPr>
        </p:nvSpPr>
        <p:spPr>
          <a:xfrm>
            <a:off x="838200" y="6515390"/>
            <a:ext cx="2743200" cy="365125"/>
          </a:xfrm>
        </p:spPr>
        <p:txBody>
          <a:bodyPr>
            <a:normAutofit/>
          </a:bodyPr>
          <a:lstStyle/>
          <a:p>
            <a:pPr>
              <a:spcAft>
                <a:spcPts val="600"/>
              </a:spcAft>
            </a:pPr>
            <a:fld id="{33D1D9DC-EAB2-4C60-990F-FB4B44659139}" type="datetime1">
              <a:rPr lang="en-US" smtClean="0"/>
              <a:pPr>
                <a:spcAft>
                  <a:spcPts val="600"/>
                </a:spcAft>
              </a:pPr>
              <a:t>11/28/2021</a:t>
            </a:fld>
            <a:endParaRPr lang="en-US"/>
          </a:p>
        </p:txBody>
      </p:sp>
      <p:sp>
        <p:nvSpPr>
          <p:cNvPr id="3" name="Footer Placeholder 2">
            <a:extLst>
              <a:ext uri="{FF2B5EF4-FFF2-40B4-BE49-F238E27FC236}">
                <a16:creationId xmlns:a16="http://schemas.microsoft.com/office/drawing/2014/main" id="{22EBFAF7-B943-40FF-A24F-33DC5D744558}"/>
              </a:ext>
            </a:extLst>
          </p:cNvPr>
          <p:cNvSpPr>
            <a:spLocks noGrp="1"/>
          </p:cNvSpPr>
          <p:nvPr>
            <p:ph type="ftr" sz="quarter" idx="11"/>
          </p:nvPr>
        </p:nvSpPr>
        <p:spPr>
          <a:xfrm>
            <a:off x="4038600" y="6515390"/>
            <a:ext cx="4114800" cy="365125"/>
          </a:xfrm>
        </p:spPr>
        <p:txBody>
          <a:bodyPr>
            <a:normAutofit/>
          </a:bodyPr>
          <a:lstStyle/>
          <a:p>
            <a:pPr>
              <a:spcAft>
                <a:spcPts val="600"/>
              </a:spcAft>
            </a:pPr>
            <a:r>
              <a:rPr lang="en-US"/>
              <a:t>METEY ENGINEERING AND CONSULTANCY PVT LTD</a:t>
            </a:r>
          </a:p>
        </p:txBody>
      </p:sp>
      <p:sp>
        <p:nvSpPr>
          <p:cNvPr id="4" name="Slide Number Placeholder 3">
            <a:extLst>
              <a:ext uri="{FF2B5EF4-FFF2-40B4-BE49-F238E27FC236}">
                <a16:creationId xmlns:a16="http://schemas.microsoft.com/office/drawing/2014/main" id="{68B5DBFA-717B-4BF6-9C33-BD8D8D209A86}"/>
              </a:ext>
            </a:extLst>
          </p:cNvPr>
          <p:cNvSpPr>
            <a:spLocks noGrp="1"/>
          </p:cNvSpPr>
          <p:nvPr>
            <p:ph type="sldNum" sz="quarter" idx="12"/>
          </p:nvPr>
        </p:nvSpPr>
        <p:spPr>
          <a:xfrm>
            <a:off x="8610600" y="6515390"/>
            <a:ext cx="2743200" cy="365125"/>
          </a:xfrm>
        </p:spPr>
        <p:txBody>
          <a:bodyPr>
            <a:normAutofit/>
          </a:bodyPr>
          <a:lstStyle/>
          <a:p>
            <a:pPr>
              <a:spcAft>
                <a:spcPts val="600"/>
              </a:spcAft>
            </a:pPr>
            <a:fld id="{DDC06A91-B13A-404D-A1B7-E4B568BA2786}" type="slidenum">
              <a:rPr lang="en-US" smtClean="0"/>
              <a:pPr>
                <a:spcAft>
                  <a:spcPts val="600"/>
                </a:spcAft>
              </a:pPr>
              <a:t>46</a:t>
            </a:fld>
            <a:endParaRPr lang="en-US"/>
          </a:p>
        </p:txBody>
      </p:sp>
      <p:pic>
        <p:nvPicPr>
          <p:cNvPr id="7" name="Picture 6">
            <a:extLst>
              <a:ext uri="{FF2B5EF4-FFF2-40B4-BE49-F238E27FC236}">
                <a16:creationId xmlns:a16="http://schemas.microsoft.com/office/drawing/2014/main" id="{524DD849-AAB9-4438-A57F-0C8C36E414F3}"/>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22461727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astle like building&#10;&#10;Description automatically generated">
            <a:extLst>
              <a:ext uri="{FF2B5EF4-FFF2-40B4-BE49-F238E27FC236}">
                <a16:creationId xmlns:a16="http://schemas.microsoft.com/office/drawing/2014/main" id="{43AFD5CE-44DD-4895-8615-9EA4A85DD6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34" r="-1" b="-1"/>
          <a:stretch/>
        </p:blipFill>
        <p:spPr>
          <a:xfrm>
            <a:off x="321733" y="321733"/>
            <a:ext cx="11548534" cy="6214534"/>
          </a:xfrm>
          <a:prstGeom prst="rect">
            <a:avLst/>
          </a:prstGeom>
        </p:spPr>
      </p:pic>
      <p:sp>
        <p:nvSpPr>
          <p:cNvPr id="2" name="Date Placeholder 1">
            <a:extLst>
              <a:ext uri="{FF2B5EF4-FFF2-40B4-BE49-F238E27FC236}">
                <a16:creationId xmlns:a16="http://schemas.microsoft.com/office/drawing/2014/main" id="{E1C28B3E-3FF7-4FBE-B761-786CE26BD67E}"/>
              </a:ext>
            </a:extLst>
          </p:cNvPr>
          <p:cNvSpPr>
            <a:spLocks noGrp="1"/>
          </p:cNvSpPr>
          <p:nvPr>
            <p:ph type="dt" sz="half" idx="10"/>
          </p:nvPr>
        </p:nvSpPr>
        <p:spPr>
          <a:xfrm>
            <a:off x="838200" y="6515390"/>
            <a:ext cx="2743200" cy="365125"/>
          </a:xfrm>
        </p:spPr>
        <p:txBody>
          <a:bodyPr>
            <a:normAutofit/>
          </a:bodyPr>
          <a:lstStyle/>
          <a:p>
            <a:pPr>
              <a:spcAft>
                <a:spcPts val="600"/>
              </a:spcAft>
            </a:pPr>
            <a:fld id="{33D1D9DC-EAB2-4C60-990F-FB4B44659139}" type="datetime1">
              <a:rPr lang="en-US" smtClean="0"/>
              <a:pPr>
                <a:spcAft>
                  <a:spcPts val="600"/>
                </a:spcAft>
              </a:pPr>
              <a:t>11/28/2021</a:t>
            </a:fld>
            <a:endParaRPr lang="en-US"/>
          </a:p>
        </p:txBody>
      </p:sp>
      <p:sp>
        <p:nvSpPr>
          <p:cNvPr id="3" name="Footer Placeholder 2">
            <a:extLst>
              <a:ext uri="{FF2B5EF4-FFF2-40B4-BE49-F238E27FC236}">
                <a16:creationId xmlns:a16="http://schemas.microsoft.com/office/drawing/2014/main" id="{D43D00B6-8476-4AFA-B413-844BAF300060}"/>
              </a:ext>
            </a:extLst>
          </p:cNvPr>
          <p:cNvSpPr>
            <a:spLocks noGrp="1"/>
          </p:cNvSpPr>
          <p:nvPr>
            <p:ph type="ftr" sz="quarter" idx="11"/>
          </p:nvPr>
        </p:nvSpPr>
        <p:spPr>
          <a:xfrm>
            <a:off x="4038600" y="6515390"/>
            <a:ext cx="4114800" cy="365125"/>
          </a:xfrm>
        </p:spPr>
        <p:txBody>
          <a:bodyPr>
            <a:normAutofit/>
          </a:bodyPr>
          <a:lstStyle/>
          <a:p>
            <a:pPr>
              <a:spcAft>
                <a:spcPts val="600"/>
              </a:spcAft>
            </a:pPr>
            <a:r>
              <a:rPr lang="en-US"/>
              <a:t>METEY ENGINEERING AND CONSULTANCY PVT LTD</a:t>
            </a:r>
          </a:p>
        </p:txBody>
      </p:sp>
      <p:sp>
        <p:nvSpPr>
          <p:cNvPr id="4" name="Slide Number Placeholder 3">
            <a:extLst>
              <a:ext uri="{FF2B5EF4-FFF2-40B4-BE49-F238E27FC236}">
                <a16:creationId xmlns:a16="http://schemas.microsoft.com/office/drawing/2014/main" id="{1ED36169-2083-4B32-A31E-3B9821B6AD87}"/>
              </a:ext>
            </a:extLst>
          </p:cNvPr>
          <p:cNvSpPr>
            <a:spLocks noGrp="1"/>
          </p:cNvSpPr>
          <p:nvPr>
            <p:ph type="sldNum" sz="quarter" idx="12"/>
          </p:nvPr>
        </p:nvSpPr>
        <p:spPr>
          <a:xfrm>
            <a:off x="8610600" y="6515390"/>
            <a:ext cx="2743200" cy="365125"/>
          </a:xfrm>
        </p:spPr>
        <p:txBody>
          <a:bodyPr>
            <a:normAutofit/>
          </a:bodyPr>
          <a:lstStyle/>
          <a:p>
            <a:pPr>
              <a:spcAft>
                <a:spcPts val="600"/>
              </a:spcAft>
            </a:pPr>
            <a:fld id="{DDC06A91-B13A-404D-A1B7-E4B568BA2786}" type="slidenum">
              <a:rPr lang="en-US" smtClean="0"/>
              <a:pPr>
                <a:spcAft>
                  <a:spcPts val="600"/>
                </a:spcAft>
              </a:pPr>
              <a:t>47</a:t>
            </a:fld>
            <a:endParaRPr lang="en-US"/>
          </a:p>
        </p:txBody>
      </p:sp>
      <p:pic>
        <p:nvPicPr>
          <p:cNvPr id="7" name="Picture 6">
            <a:extLst>
              <a:ext uri="{FF2B5EF4-FFF2-40B4-BE49-F238E27FC236}">
                <a16:creationId xmlns:a16="http://schemas.microsoft.com/office/drawing/2014/main" id="{FD80C836-1499-4B47-946F-236868B2F975}"/>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313125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10C163-E3E4-42BB-B11F-05A428B8CAF7}"/>
              </a:ext>
            </a:extLst>
          </p:cNvPr>
          <p:cNvSpPr>
            <a:spLocks noGrp="1"/>
          </p:cNvSpPr>
          <p:nvPr>
            <p:ph type="dt" sz="half" idx="10"/>
          </p:nvPr>
        </p:nvSpPr>
        <p:spPr/>
        <p:txBody>
          <a:bodyPr/>
          <a:lstStyle/>
          <a:p>
            <a:fld id="{33D1D9DC-EAB2-4C60-990F-FB4B44659139}" type="datetime1">
              <a:rPr lang="en-US" smtClean="0"/>
              <a:t>11/28/2021</a:t>
            </a:fld>
            <a:endParaRPr lang="en-US"/>
          </a:p>
        </p:txBody>
      </p:sp>
      <p:sp>
        <p:nvSpPr>
          <p:cNvPr id="3" name="Footer Placeholder 2">
            <a:extLst>
              <a:ext uri="{FF2B5EF4-FFF2-40B4-BE49-F238E27FC236}">
                <a16:creationId xmlns:a16="http://schemas.microsoft.com/office/drawing/2014/main" id="{1DEF0140-CA54-413C-A353-79F3D715B810}"/>
              </a:ext>
            </a:extLst>
          </p:cNvPr>
          <p:cNvSpPr>
            <a:spLocks noGrp="1"/>
          </p:cNvSpPr>
          <p:nvPr>
            <p:ph type="ftr" sz="quarter" idx="11"/>
          </p:nvPr>
        </p:nvSpPr>
        <p:spPr/>
        <p:txBody>
          <a:bodyPr/>
          <a:lstStyle/>
          <a:p>
            <a:r>
              <a:rPr lang="en-US"/>
              <a:t>METEY ENGINEERING AND CONSULTANCY PVT LTD</a:t>
            </a:r>
          </a:p>
        </p:txBody>
      </p:sp>
      <p:sp>
        <p:nvSpPr>
          <p:cNvPr id="4" name="Slide Number Placeholder 3">
            <a:extLst>
              <a:ext uri="{FF2B5EF4-FFF2-40B4-BE49-F238E27FC236}">
                <a16:creationId xmlns:a16="http://schemas.microsoft.com/office/drawing/2014/main" id="{B22ABDAE-B28D-4DF8-9FCD-A05C744CE497}"/>
              </a:ext>
            </a:extLst>
          </p:cNvPr>
          <p:cNvSpPr>
            <a:spLocks noGrp="1"/>
          </p:cNvSpPr>
          <p:nvPr>
            <p:ph type="sldNum" sz="quarter" idx="12"/>
          </p:nvPr>
        </p:nvSpPr>
        <p:spPr/>
        <p:txBody>
          <a:bodyPr/>
          <a:lstStyle/>
          <a:p>
            <a:fld id="{DDC06A91-B13A-404D-A1B7-E4B568BA2786}" type="slidenum">
              <a:rPr lang="en-US" smtClean="0"/>
              <a:t>48</a:t>
            </a:fld>
            <a:endParaRPr lang="en-US"/>
          </a:p>
        </p:txBody>
      </p:sp>
      <p:pic>
        <p:nvPicPr>
          <p:cNvPr id="5" name="Picture 4">
            <a:extLst>
              <a:ext uri="{FF2B5EF4-FFF2-40B4-BE49-F238E27FC236}">
                <a16:creationId xmlns:a16="http://schemas.microsoft.com/office/drawing/2014/main" id="{791B26D0-EBA6-485C-AE77-5A3C24508E1C}"/>
              </a:ext>
            </a:extLst>
          </p:cNvPr>
          <p:cNvPicPr>
            <a:picLocks noChangeAspect="1"/>
          </p:cNvPicPr>
          <p:nvPr/>
        </p:nvPicPr>
        <p:blipFill>
          <a:blip r:embed="rId2"/>
          <a:stretch>
            <a:fillRect/>
          </a:stretch>
        </p:blipFill>
        <p:spPr>
          <a:xfrm>
            <a:off x="1524000" y="0"/>
            <a:ext cx="9144000" cy="6858000"/>
          </a:xfrm>
          <a:prstGeom prst="rect">
            <a:avLst/>
          </a:prstGeom>
        </p:spPr>
      </p:pic>
      <p:pic>
        <p:nvPicPr>
          <p:cNvPr id="6" name="Picture 5">
            <a:extLst>
              <a:ext uri="{FF2B5EF4-FFF2-40B4-BE49-F238E27FC236}">
                <a16:creationId xmlns:a16="http://schemas.microsoft.com/office/drawing/2014/main" id="{6C065689-573A-4302-B0B2-C3C66304F30F}"/>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2940325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2410C-9E0F-4377-8E58-0E788E737B55}"/>
              </a:ext>
            </a:extLst>
          </p:cNvPr>
          <p:cNvSpPr>
            <a:spLocks noGrp="1"/>
          </p:cNvSpPr>
          <p:nvPr>
            <p:ph type="dt" sz="half" idx="10"/>
          </p:nvPr>
        </p:nvSpPr>
        <p:spPr/>
        <p:txBody>
          <a:bodyPr/>
          <a:lstStyle/>
          <a:p>
            <a:fld id="{33D1D9DC-EAB2-4C60-990F-FB4B44659139}" type="datetime1">
              <a:rPr lang="en-US" smtClean="0"/>
              <a:t>11/28/2021</a:t>
            </a:fld>
            <a:endParaRPr lang="en-US"/>
          </a:p>
        </p:txBody>
      </p:sp>
      <p:sp>
        <p:nvSpPr>
          <p:cNvPr id="3" name="Footer Placeholder 2">
            <a:extLst>
              <a:ext uri="{FF2B5EF4-FFF2-40B4-BE49-F238E27FC236}">
                <a16:creationId xmlns:a16="http://schemas.microsoft.com/office/drawing/2014/main" id="{828516D7-172F-4BFB-8834-91D256E72823}"/>
              </a:ext>
            </a:extLst>
          </p:cNvPr>
          <p:cNvSpPr>
            <a:spLocks noGrp="1"/>
          </p:cNvSpPr>
          <p:nvPr>
            <p:ph type="ftr" sz="quarter" idx="11"/>
          </p:nvPr>
        </p:nvSpPr>
        <p:spPr/>
        <p:txBody>
          <a:bodyPr/>
          <a:lstStyle/>
          <a:p>
            <a:r>
              <a:rPr lang="en-US"/>
              <a:t>METEY ENGINEERING AND CONSULTANCY PVT LTD</a:t>
            </a:r>
          </a:p>
        </p:txBody>
      </p:sp>
      <p:sp>
        <p:nvSpPr>
          <p:cNvPr id="4" name="Slide Number Placeholder 3">
            <a:extLst>
              <a:ext uri="{FF2B5EF4-FFF2-40B4-BE49-F238E27FC236}">
                <a16:creationId xmlns:a16="http://schemas.microsoft.com/office/drawing/2014/main" id="{2DE0EC60-2006-49D2-A46E-7EFD48AA54D6}"/>
              </a:ext>
            </a:extLst>
          </p:cNvPr>
          <p:cNvSpPr>
            <a:spLocks noGrp="1"/>
          </p:cNvSpPr>
          <p:nvPr>
            <p:ph type="sldNum" sz="quarter" idx="12"/>
          </p:nvPr>
        </p:nvSpPr>
        <p:spPr/>
        <p:txBody>
          <a:bodyPr/>
          <a:lstStyle/>
          <a:p>
            <a:fld id="{DDC06A91-B13A-404D-A1B7-E4B568BA2786}" type="slidenum">
              <a:rPr lang="en-US" smtClean="0"/>
              <a:t>49</a:t>
            </a:fld>
            <a:endParaRPr lang="en-US"/>
          </a:p>
        </p:txBody>
      </p:sp>
      <p:sp>
        <p:nvSpPr>
          <p:cNvPr id="5" name="TextBox 4">
            <a:extLst>
              <a:ext uri="{FF2B5EF4-FFF2-40B4-BE49-F238E27FC236}">
                <a16:creationId xmlns:a16="http://schemas.microsoft.com/office/drawing/2014/main" id="{0DCBAC6D-8825-4486-B259-5EBBCEE9C1DA}"/>
              </a:ext>
            </a:extLst>
          </p:cNvPr>
          <p:cNvSpPr txBox="1"/>
          <p:nvPr/>
        </p:nvSpPr>
        <p:spPr>
          <a:xfrm>
            <a:off x="2023672" y="1648918"/>
            <a:ext cx="8619344" cy="2862322"/>
          </a:xfrm>
          <a:prstGeom prst="rect">
            <a:avLst/>
          </a:prstGeom>
          <a:noFill/>
        </p:spPr>
        <p:txBody>
          <a:bodyPr wrap="square" rtlCol="0">
            <a:spAutoFit/>
          </a:bodyPr>
          <a:lstStyle/>
          <a:p>
            <a:r>
              <a:rPr lang="en-US" sz="6000" b="1" dirty="0">
                <a:solidFill>
                  <a:srgbClr val="0070C0"/>
                </a:solidFill>
              </a:rPr>
              <a:t>INSULATED WALL CONSTRUCTION USING SHOTCRETE</a:t>
            </a:r>
          </a:p>
        </p:txBody>
      </p:sp>
      <p:pic>
        <p:nvPicPr>
          <p:cNvPr id="6" name="Picture 5">
            <a:extLst>
              <a:ext uri="{FF2B5EF4-FFF2-40B4-BE49-F238E27FC236}">
                <a16:creationId xmlns:a16="http://schemas.microsoft.com/office/drawing/2014/main" id="{A5800FE3-3EDA-4E1A-9084-1AB8511AF0FF}"/>
              </a:ext>
            </a:extLst>
          </p:cNvPr>
          <p:cNvPicPr>
            <a:picLocks noChangeAspect="1"/>
          </p:cNvPicPr>
          <p:nvPr/>
        </p:nvPicPr>
        <p:blipFill>
          <a:blip r:embed="rId2"/>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474216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5192C52-53E7-4D61-91F9-7B0FA4C27CEA}"/>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95272EDA-0759-4AC0-9F7B-3E7D288B5B91}"/>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AF32FB7A-CE34-4536-B83B-9C775E93D0D3}"/>
              </a:ext>
            </a:extLst>
          </p:cNvPr>
          <p:cNvSpPr>
            <a:spLocks noGrp="1"/>
          </p:cNvSpPr>
          <p:nvPr>
            <p:ph type="sldNum" sz="quarter" idx="12"/>
          </p:nvPr>
        </p:nvSpPr>
        <p:spPr/>
        <p:txBody>
          <a:bodyPr/>
          <a:lstStyle/>
          <a:p>
            <a:fld id="{DDC06A91-B13A-404D-A1B7-E4B568BA2786}" type="slidenum">
              <a:rPr lang="en-US" smtClean="0"/>
              <a:t>5</a:t>
            </a:fld>
            <a:endParaRPr lang="en-US"/>
          </a:p>
        </p:txBody>
      </p:sp>
      <p:pic>
        <p:nvPicPr>
          <p:cNvPr id="7" name="Picture 6">
            <a:extLst>
              <a:ext uri="{FF2B5EF4-FFF2-40B4-BE49-F238E27FC236}">
                <a16:creationId xmlns:a16="http://schemas.microsoft.com/office/drawing/2014/main" id="{BA5E4E82-BD5B-46DE-9453-BD34B929F025}"/>
              </a:ext>
            </a:extLst>
          </p:cNvPr>
          <p:cNvPicPr>
            <a:picLocks noChangeAspect="1"/>
          </p:cNvPicPr>
          <p:nvPr/>
        </p:nvPicPr>
        <p:blipFill>
          <a:blip r:embed="rId2"/>
          <a:stretch>
            <a:fillRect/>
          </a:stretch>
        </p:blipFill>
        <p:spPr>
          <a:xfrm>
            <a:off x="363530" y="136525"/>
            <a:ext cx="5189109" cy="3894284"/>
          </a:xfrm>
          <a:prstGeom prst="rect">
            <a:avLst/>
          </a:prstGeom>
        </p:spPr>
      </p:pic>
      <p:pic>
        <p:nvPicPr>
          <p:cNvPr id="8" name="Picture 7">
            <a:extLst>
              <a:ext uri="{FF2B5EF4-FFF2-40B4-BE49-F238E27FC236}">
                <a16:creationId xmlns:a16="http://schemas.microsoft.com/office/drawing/2014/main" id="{E3E85B6D-C815-4B59-818F-5AC5170302F8}"/>
              </a:ext>
            </a:extLst>
          </p:cNvPr>
          <p:cNvPicPr>
            <a:picLocks noChangeAspect="1"/>
          </p:cNvPicPr>
          <p:nvPr/>
        </p:nvPicPr>
        <p:blipFill>
          <a:blip r:embed="rId3"/>
          <a:stretch>
            <a:fillRect/>
          </a:stretch>
        </p:blipFill>
        <p:spPr>
          <a:xfrm>
            <a:off x="6419863" y="2720683"/>
            <a:ext cx="4933937" cy="3402715"/>
          </a:xfrm>
          <a:prstGeom prst="rect">
            <a:avLst/>
          </a:prstGeom>
        </p:spPr>
      </p:pic>
    </p:spTree>
    <p:extLst>
      <p:ext uri="{BB962C8B-B14F-4D97-AF65-F5344CB8AC3E}">
        <p14:creationId xmlns:p14="http://schemas.microsoft.com/office/powerpoint/2010/main" val="938874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Insulated wall panel construction using shotcreteing of concrete.</a:t>
            </a:r>
          </a:p>
        </p:txBody>
      </p:sp>
      <p:sp>
        <p:nvSpPr>
          <p:cNvPr id="3" name="Content Placeholder 2"/>
          <p:cNvSpPr>
            <a:spLocks noGrp="1"/>
          </p:cNvSpPr>
          <p:nvPr>
            <p:ph idx="1"/>
          </p:nvPr>
        </p:nvSpPr>
        <p:spPr>
          <a:xfrm>
            <a:off x="838199" y="1778402"/>
            <a:ext cx="5944737" cy="4351338"/>
          </a:xfrm>
        </p:spPr>
        <p:txBody>
          <a:bodyPr>
            <a:normAutofit/>
          </a:bodyPr>
          <a:lstStyle/>
          <a:p>
            <a:pPr marL="0" indent="0">
              <a:buNone/>
            </a:pPr>
            <a:r>
              <a:rPr lang="en-US" sz="3200" b="1" dirty="0"/>
              <a:t>Methodology:</a:t>
            </a:r>
          </a:p>
          <a:p>
            <a:pPr marL="0" indent="0">
              <a:buNone/>
            </a:pPr>
            <a:r>
              <a:rPr lang="en-US" sz="2000" dirty="0"/>
              <a:t>System is conceived with insulated wall and roof panels of corrugated extruded polystyrene(EPS), which consists of zinc coated square mesh on either sides of it connected by a shear connectors</a:t>
            </a:r>
          </a:p>
          <a:p>
            <a:pPr marL="0" indent="0">
              <a:buNone/>
            </a:pPr>
            <a:r>
              <a:rPr lang="en-US" sz="2000" dirty="0"/>
              <a:t>The panels are coated with concrete through shotcreting machines</a:t>
            </a:r>
          </a:p>
          <a:p>
            <a:pPr marL="0" indent="0">
              <a:buNone/>
            </a:pPr>
            <a:r>
              <a:rPr lang="en-US" sz="3200" b="1" dirty="0"/>
              <a:t>Merits:</a:t>
            </a:r>
          </a:p>
          <a:p>
            <a:pPr marL="0" indent="0">
              <a:buNone/>
            </a:pPr>
            <a:r>
              <a:rPr lang="en-US" sz="2000" dirty="0"/>
              <a:t>Light weight, seismic resistant, sound and thermal resistant</a:t>
            </a:r>
          </a:p>
          <a:p>
            <a:pPr marL="0" indent="0">
              <a:buNone/>
            </a:pPr>
            <a:r>
              <a:rPr lang="en-US" sz="2000" dirty="0"/>
              <a:t>EPS will reduce the Air conditioning loads too</a:t>
            </a:r>
          </a:p>
          <a:p>
            <a:pPr marL="0" indent="0">
              <a:buNone/>
            </a:pPr>
            <a:endParaRPr lang="en-US" sz="2000" dirty="0"/>
          </a:p>
        </p:txBody>
      </p:sp>
      <p:sp>
        <p:nvSpPr>
          <p:cNvPr id="4" name="Date Placeholder 3"/>
          <p:cNvSpPr>
            <a:spLocks noGrp="1"/>
          </p:cNvSpPr>
          <p:nvPr>
            <p:ph type="dt" sz="half" idx="10"/>
          </p:nvPr>
        </p:nvSpPr>
        <p:spPr/>
        <p:txBody>
          <a:bodyPr/>
          <a:lstStyle/>
          <a:p>
            <a:fld id="{EAC81DAC-8509-49D3-81EA-6F87AB66E73C}" type="datetime1">
              <a:rPr lang="en-US" smtClean="0"/>
              <a:t>11/28/2021</a:t>
            </a:fld>
            <a:endParaRPr lang="en-US" dirty="0"/>
          </a:p>
        </p:txBody>
      </p:sp>
      <p:pic>
        <p:nvPicPr>
          <p:cNvPr id="7" name="Picture 6"/>
          <p:cNvPicPr>
            <a:picLocks noChangeAspect="1"/>
          </p:cNvPicPr>
          <p:nvPr/>
        </p:nvPicPr>
        <p:blipFill rotWithShape="1">
          <a:blip r:embed="rId2"/>
          <a:srcRect l="1280" t="2435" r="27923" b="1674"/>
          <a:stretch/>
        </p:blipFill>
        <p:spPr>
          <a:xfrm>
            <a:off x="6782936" y="1965489"/>
            <a:ext cx="4872252" cy="3636974"/>
          </a:xfrm>
          <a:prstGeom prst="rect">
            <a:avLst/>
          </a:prstGeom>
        </p:spPr>
      </p:pic>
      <p:sp>
        <p:nvSpPr>
          <p:cNvPr id="8" name="Footer Placeholder 7"/>
          <p:cNvSpPr>
            <a:spLocks noGrp="1"/>
          </p:cNvSpPr>
          <p:nvPr>
            <p:ph type="ftr" sz="quarter" idx="11"/>
          </p:nvPr>
        </p:nvSpPr>
        <p:spPr/>
        <p:txBody>
          <a:bodyPr/>
          <a:lstStyle/>
          <a:p>
            <a:r>
              <a:rPr lang="en-US"/>
              <a:t>METEY ENGINEERING AND CONSULTANCY PVT LTD</a:t>
            </a:r>
          </a:p>
        </p:txBody>
      </p:sp>
      <p:sp>
        <p:nvSpPr>
          <p:cNvPr id="9" name="Slide Number Placeholder 8"/>
          <p:cNvSpPr>
            <a:spLocks noGrp="1"/>
          </p:cNvSpPr>
          <p:nvPr>
            <p:ph type="sldNum" sz="quarter" idx="12"/>
          </p:nvPr>
        </p:nvSpPr>
        <p:spPr/>
        <p:txBody>
          <a:bodyPr/>
          <a:lstStyle/>
          <a:p>
            <a:fld id="{DDC06A91-B13A-404D-A1B7-E4B568BA2786}" type="slidenum">
              <a:rPr lang="en-US" smtClean="0"/>
              <a:t>50</a:t>
            </a:fld>
            <a:endParaRPr lang="en-US"/>
          </a:p>
        </p:txBody>
      </p:sp>
      <p:pic>
        <p:nvPicPr>
          <p:cNvPr id="11" name="Picture 10">
            <a:extLst>
              <a:ext uri="{FF2B5EF4-FFF2-40B4-BE49-F238E27FC236}">
                <a16:creationId xmlns:a16="http://schemas.microsoft.com/office/drawing/2014/main" id="{B0944392-CECF-4CC8-9345-F9CB88BB5335}"/>
              </a:ext>
            </a:extLst>
          </p:cNvPr>
          <p:cNvPicPr>
            <a:picLocks noChangeAspect="1"/>
          </p:cNvPicPr>
          <p:nvPr/>
        </p:nvPicPr>
        <p:blipFill>
          <a:blip r:embed="rId3"/>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406399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153" t="48295" r="5941" b="6541"/>
          <a:stretch/>
        </p:blipFill>
        <p:spPr>
          <a:xfrm>
            <a:off x="395785" y="3152632"/>
            <a:ext cx="6673755" cy="2620370"/>
          </a:xfrm>
          <a:prstGeom prst="rect">
            <a:avLst/>
          </a:prstGeom>
        </p:spPr>
      </p:pic>
      <p:pic>
        <p:nvPicPr>
          <p:cNvPr id="4" name="Picture 3"/>
          <p:cNvPicPr>
            <a:picLocks noChangeAspect="1"/>
          </p:cNvPicPr>
          <p:nvPr/>
        </p:nvPicPr>
        <p:blipFill rotWithShape="1">
          <a:blip r:embed="rId3"/>
          <a:srcRect l="41120" t="17952" r="3546" b="5085"/>
          <a:stretch/>
        </p:blipFill>
        <p:spPr>
          <a:xfrm>
            <a:off x="7397087" y="1310185"/>
            <a:ext cx="4053384" cy="4367283"/>
          </a:xfrm>
          <a:prstGeom prst="rect">
            <a:avLst/>
          </a:prstGeom>
        </p:spPr>
      </p:pic>
      <p:sp>
        <p:nvSpPr>
          <p:cNvPr id="6" name="Date Placeholder 5"/>
          <p:cNvSpPr>
            <a:spLocks noGrp="1"/>
          </p:cNvSpPr>
          <p:nvPr>
            <p:ph type="dt" sz="half" idx="10"/>
          </p:nvPr>
        </p:nvSpPr>
        <p:spPr/>
        <p:txBody>
          <a:bodyPr/>
          <a:lstStyle/>
          <a:p>
            <a:fld id="{BA7A1191-04C7-4CF3-A223-C88A07CD32E5}" type="datetime1">
              <a:rPr lang="en-US" smtClean="0"/>
              <a:t>11/28/2021</a:t>
            </a:fld>
            <a:endParaRPr lang="en-US"/>
          </a:p>
        </p:txBody>
      </p:sp>
      <p:sp>
        <p:nvSpPr>
          <p:cNvPr id="8" name="Rectangle 7"/>
          <p:cNvSpPr/>
          <p:nvPr/>
        </p:nvSpPr>
        <p:spPr>
          <a:xfrm>
            <a:off x="684662" y="771575"/>
            <a:ext cx="6384878" cy="1200329"/>
          </a:xfrm>
          <a:prstGeom prst="rect">
            <a:avLst/>
          </a:prstGeom>
        </p:spPr>
        <p:txBody>
          <a:bodyPr wrap="square">
            <a:spAutoFit/>
          </a:bodyPr>
          <a:lstStyle/>
          <a:p>
            <a:r>
              <a:rPr lang="en-US" sz="3200" b="1" dirty="0"/>
              <a:t>Demerits:</a:t>
            </a:r>
          </a:p>
          <a:p>
            <a:r>
              <a:rPr lang="en-US" sz="2000" dirty="0"/>
              <a:t>Shotcreting means insitu work and needs to be closely monitored  and inspected</a:t>
            </a:r>
          </a:p>
        </p:txBody>
      </p:sp>
      <p:sp>
        <p:nvSpPr>
          <p:cNvPr id="9" name="Footer Placeholder 8"/>
          <p:cNvSpPr>
            <a:spLocks noGrp="1"/>
          </p:cNvSpPr>
          <p:nvPr>
            <p:ph type="ftr" sz="quarter" idx="11"/>
          </p:nvPr>
        </p:nvSpPr>
        <p:spPr/>
        <p:txBody>
          <a:bodyPr/>
          <a:lstStyle/>
          <a:p>
            <a:r>
              <a:rPr lang="en-US"/>
              <a:t>METEY ENGINEERING AND CONSULTANCY PVT LTD</a:t>
            </a:r>
          </a:p>
        </p:txBody>
      </p:sp>
      <p:sp>
        <p:nvSpPr>
          <p:cNvPr id="10" name="Slide Number Placeholder 9"/>
          <p:cNvSpPr>
            <a:spLocks noGrp="1"/>
          </p:cNvSpPr>
          <p:nvPr>
            <p:ph type="sldNum" sz="quarter" idx="12"/>
          </p:nvPr>
        </p:nvSpPr>
        <p:spPr/>
        <p:txBody>
          <a:bodyPr/>
          <a:lstStyle/>
          <a:p>
            <a:fld id="{DDC06A91-B13A-404D-A1B7-E4B568BA2786}" type="slidenum">
              <a:rPr lang="en-US" smtClean="0"/>
              <a:t>51</a:t>
            </a:fld>
            <a:endParaRPr lang="en-US"/>
          </a:p>
        </p:txBody>
      </p:sp>
      <p:pic>
        <p:nvPicPr>
          <p:cNvPr id="11" name="Picture 10"/>
          <p:cNvPicPr>
            <a:picLocks noChangeAspect="1"/>
          </p:cNvPicPr>
          <p:nvPr/>
        </p:nvPicPr>
        <p:blipFill>
          <a:blip r:embed="rId4"/>
          <a:stretch>
            <a:fillRect/>
          </a:stretch>
        </p:blipFill>
        <p:spPr>
          <a:xfrm>
            <a:off x="11485205" y="5921399"/>
            <a:ext cx="706795" cy="869902"/>
          </a:xfrm>
          <a:prstGeom prst="rect">
            <a:avLst/>
          </a:prstGeom>
        </p:spPr>
      </p:pic>
    </p:spTree>
    <p:extLst>
      <p:ext uri="{BB962C8B-B14F-4D97-AF65-F5344CB8AC3E}">
        <p14:creationId xmlns:p14="http://schemas.microsoft.com/office/powerpoint/2010/main" val="3556878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52</a:t>
            </a:fld>
            <a:endParaRPr lang="en-US"/>
          </a:p>
        </p:txBody>
      </p:sp>
      <p:pic>
        <p:nvPicPr>
          <p:cNvPr id="7" name="Picture 6">
            <a:extLst>
              <a:ext uri="{FF2B5EF4-FFF2-40B4-BE49-F238E27FC236}">
                <a16:creationId xmlns:a16="http://schemas.microsoft.com/office/drawing/2014/main" id="{DFC99004-80E8-4040-8529-D9DE221338B8}"/>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671434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53</a:t>
            </a:fld>
            <a:endParaRPr lang="en-US"/>
          </a:p>
        </p:txBody>
      </p:sp>
      <p:pic>
        <p:nvPicPr>
          <p:cNvPr id="9" name="Picture 8">
            <a:extLst>
              <a:ext uri="{FF2B5EF4-FFF2-40B4-BE49-F238E27FC236}">
                <a16:creationId xmlns:a16="http://schemas.microsoft.com/office/drawing/2014/main" id="{372E07E7-D24B-4EA9-B78C-5387A65F4962}"/>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512717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54</a:t>
            </a:fld>
            <a:endParaRPr lang="en-US"/>
          </a:p>
        </p:txBody>
      </p:sp>
      <p:pic>
        <p:nvPicPr>
          <p:cNvPr id="9" name="Picture 8">
            <a:extLst>
              <a:ext uri="{FF2B5EF4-FFF2-40B4-BE49-F238E27FC236}">
                <a16:creationId xmlns:a16="http://schemas.microsoft.com/office/drawing/2014/main" id="{61F204F0-08CE-4F77-B444-F95440A89D80}"/>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052473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55</a:t>
            </a:fld>
            <a:endParaRPr lang="en-US"/>
          </a:p>
        </p:txBody>
      </p:sp>
      <p:pic>
        <p:nvPicPr>
          <p:cNvPr id="9" name="Picture 8">
            <a:extLst>
              <a:ext uri="{FF2B5EF4-FFF2-40B4-BE49-F238E27FC236}">
                <a16:creationId xmlns:a16="http://schemas.microsoft.com/office/drawing/2014/main" id="{4E69C207-2A1F-4BEE-8B88-45EC7749451F}"/>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622487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56</a:t>
            </a:fld>
            <a:endParaRPr lang="en-US"/>
          </a:p>
        </p:txBody>
      </p:sp>
      <p:pic>
        <p:nvPicPr>
          <p:cNvPr id="9" name="Picture 8">
            <a:extLst>
              <a:ext uri="{FF2B5EF4-FFF2-40B4-BE49-F238E27FC236}">
                <a16:creationId xmlns:a16="http://schemas.microsoft.com/office/drawing/2014/main" id="{DFB3B42A-29DF-4417-B04A-6C4E22B36947}"/>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1419074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57</a:t>
            </a:fld>
            <a:endParaRPr lang="en-US"/>
          </a:p>
        </p:txBody>
      </p:sp>
      <p:pic>
        <p:nvPicPr>
          <p:cNvPr id="9" name="Picture 8">
            <a:extLst>
              <a:ext uri="{FF2B5EF4-FFF2-40B4-BE49-F238E27FC236}">
                <a16:creationId xmlns:a16="http://schemas.microsoft.com/office/drawing/2014/main" id="{9C3E746D-09B9-4341-8650-2E8B38C90C23}"/>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940171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586538" y="2369741"/>
            <a:ext cx="4352925" cy="3264693"/>
          </a:xfrm>
        </p:spPr>
      </p:pic>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58</a:t>
            </a:fld>
            <a:endParaRPr lang="en-US"/>
          </a:p>
        </p:txBody>
      </p:sp>
      <p:pic>
        <p:nvPicPr>
          <p:cNvPr id="9" name="Picture 8">
            <a:extLst>
              <a:ext uri="{FF2B5EF4-FFF2-40B4-BE49-F238E27FC236}">
                <a16:creationId xmlns:a16="http://schemas.microsoft.com/office/drawing/2014/main" id="{4FE93411-CFBA-4066-BF38-106CA3B96089}"/>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2543898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586538" y="2369741"/>
            <a:ext cx="4352925" cy="3264693"/>
          </a:xfrm>
        </p:spPr>
      </p:pic>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59</a:t>
            </a:fld>
            <a:endParaRPr lang="en-US"/>
          </a:p>
        </p:txBody>
      </p:sp>
      <p:pic>
        <p:nvPicPr>
          <p:cNvPr id="9" name="Picture 8">
            <a:extLst>
              <a:ext uri="{FF2B5EF4-FFF2-40B4-BE49-F238E27FC236}">
                <a16:creationId xmlns:a16="http://schemas.microsoft.com/office/drawing/2014/main" id="{53AD5F57-5778-470F-8BA4-063F4919347D}"/>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687632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56DE90-FC38-46E9-B1CC-8F31B2771E1D}"/>
              </a:ext>
            </a:extLst>
          </p:cNvPr>
          <p:cNvSpPr>
            <a:spLocks noGrp="1"/>
          </p:cNvSpPr>
          <p:nvPr>
            <p:ph type="subTitle" idx="1"/>
          </p:nvPr>
        </p:nvSpPr>
        <p:spPr>
          <a:xfrm>
            <a:off x="1441805" y="136525"/>
            <a:ext cx="9212495" cy="495336"/>
          </a:xfrm>
        </p:spPr>
        <p:txBody>
          <a:bodyPr/>
          <a:lstStyle/>
          <a:p>
            <a:r>
              <a:rPr lang="en-IN" dirty="0"/>
              <a:t>TIMBER JOIST CONSTRUCTION</a:t>
            </a:r>
          </a:p>
        </p:txBody>
      </p:sp>
      <p:sp>
        <p:nvSpPr>
          <p:cNvPr id="4" name="Date Placeholder 3">
            <a:extLst>
              <a:ext uri="{FF2B5EF4-FFF2-40B4-BE49-F238E27FC236}">
                <a16:creationId xmlns:a16="http://schemas.microsoft.com/office/drawing/2014/main" id="{4501BB4C-1721-41A1-BF35-C3B30BBCA086}"/>
              </a:ext>
            </a:extLst>
          </p:cNvPr>
          <p:cNvSpPr>
            <a:spLocks noGrp="1"/>
          </p:cNvSpPr>
          <p:nvPr>
            <p:ph type="dt" sz="half" idx="10"/>
          </p:nvPr>
        </p:nvSpPr>
        <p:spPr/>
        <p:txBody>
          <a:bodyPr/>
          <a:lstStyle/>
          <a:p>
            <a:fld id="{03812D63-CAA0-4886-A7A4-F991CD15F13A}" type="datetime1">
              <a:rPr lang="en-US" smtClean="0"/>
              <a:t>11/28/2021</a:t>
            </a:fld>
            <a:endParaRPr lang="en-US"/>
          </a:p>
        </p:txBody>
      </p:sp>
      <p:sp>
        <p:nvSpPr>
          <p:cNvPr id="5" name="Footer Placeholder 4">
            <a:extLst>
              <a:ext uri="{FF2B5EF4-FFF2-40B4-BE49-F238E27FC236}">
                <a16:creationId xmlns:a16="http://schemas.microsoft.com/office/drawing/2014/main" id="{14089D42-53D3-48AF-94B4-5BD024DD683C}"/>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CBC72225-290C-4993-B05D-20BEA0CC7F43}"/>
              </a:ext>
            </a:extLst>
          </p:cNvPr>
          <p:cNvSpPr>
            <a:spLocks noGrp="1"/>
          </p:cNvSpPr>
          <p:nvPr>
            <p:ph type="sldNum" sz="quarter" idx="12"/>
          </p:nvPr>
        </p:nvSpPr>
        <p:spPr/>
        <p:txBody>
          <a:bodyPr/>
          <a:lstStyle/>
          <a:p>
            <a:fld id="{DDC06A91-B13A-404D-A1B7-E4B568BA2786}" type="slidenum">
              <a:rPr lang="en-US" smtClean="0"/>
              <a:t>6</a:t>
            </a:fld>
            <a:endParaRPr lang="en-US"/>
          </a:p>
        </p:txBody>
      </p:sp>
      <p:pic>
        <p:nvPicPr>
          <p:cNvPr id="7" name="Picture 6">
            <a:extLst>
              <a:ext uri="{FF2B5EF4-FFF2-40B4-BE49-F238E27FC236}">
                <a16:creationId xmlns:a16="http://schemas.microsoft.com/office/drawing/2014/main" id="{119D9020-474B-4474-976D-ADD7C55BF254}"/>
              </a:ext>
            </a:extLst>
          </p:cNvPr>
          <p:cNvPicPr>
            <a:picLocks noChangeAspect="1"/>
          </p:cNvPicPr>
          <p:nvPr/>
        </p:nvPicPr>
        <p:blipFill>
          <a:blip r:embed="rId2"/>
          <a:stretch>
            <a:fillRect/>
          </a:stretch>
        </p:blipFill>
        <p:spPr>
          <a:xfrm>
            <a:off x="1441805" y="1243173"/>
            <a:ext cx="7558357" cy="5187654"/>
          </a:xfrm>
          <a:prstGeom prst="rect">
            <a:avLst/>
          </a:prstGeom>
        </p:spPr>
      </p:pic>
    </p:spTree>
    <p:extLst>
      <p:ext uri="{BB962C8B-B14F-4D97-AF65-F5344CB8AC3E}">
        <p14:creationId xmlns:p14="http://schemas.microsoft.com/office/powerpoint/2010/main" val="3313779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31248" y="1825625"/>
            <a:ext cx="3263503" cy="4351338"/>
          </a:xfrm>
        </p:spPr>
      </p:pic>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60</a:t>
            </a:fld>
            <a:endParaRPr lang="en-US"/>
          </a:p>
        </p:txBody>
      </p:sp>
      <p:pic>
        <p:nvPicPr>
          <p:cNvPr id="9" name="Picture 8">
            <a:extLst>
              <a:ext uri="{FF2B5EF4-FFF2-40B4-BE49-F238E27FC236}">
                <a16:creationId xmlns:a16="http://schemas.microsoft.com/office/drawing/2014/main" id="{3FEBB1D7-912F-4063-B9F7-7311E885FA3B}"/>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2125169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61</a:t>
            </a:fld>
            <a:endParaRPr lang="en-US"/>
          </a:p>
        </p:txBody>
      </p:sp>
      <p:pic>
        <p:nvPicPr>
          <p:cNvPr id="9" name="Picture 8">
            <a:extLst>
              <a:ext uri="{FF2B5EF4-FFF2-40B4-BE49-F238E27FC236}">
                <a16:creationId xmlns:a16="http://schemas.microsoft.com/office/drawing/2014/main" id="{D803367C-FC5A-4FD4-B23D-0CDA48C877BB}"/>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648064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62</a:t>
            </a:fld>
            <a:endParaRPr lang="en-US"/>
          </a:p>
        </p:txBody>
      </p:sp>
      <p:pic>
        <p:nvPicPr>
          <p:cNvPr id="9" name="Picture 8">
            <a:extLst>
              <a:ext uri="{FF2B5EF4-FFF2-40B4-BE49-F238E27FC236}">
                <a16:creationId xmlns:a16="http://schemas.microsoft.com/office/drawing/2014/main" id="{C429D630-8F53-4657-9607-1617451335A8}"/>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112639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of buildings constructed at ANGUL Orissa for JSPL using EPS Panel technology:</a:t>
            </a:r>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3398D290-C2B4-47E9-B63D-96E2ABBC8E48}" type="slidenum">
              <a:rPr lang="en-US" smtClean="0"/>
              <a:t>63</a:t>
            </a:fld>
            <a:endParaRPr lang="en-US"/>
          </a:p>
        </p:txBody>
      </p:sp>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586538" y="2369741"/>
            <a:ext cx="4352925" cy="3264693"/>
          </a:xfrm>
        </p:spPr>
      </p:pic>
      <p:pic>
        <p:nvPicPr>
          <p:cNvPr id="7" name="Picture 6">
            <a:extLst>
              <a:ext uri="{FF2B5EF4-FFF2-40B4-BE49-F238E27FC236}">
                <a16:creationId xmlns:a16="http://schemas.microsoft.com/office/drawing/2014/main" id="{627ED860-E113-4AA3-839C-488D509AE99E}"/>
              </a:ext>
            </a:extLst>
          </p:cNvPr>
          <p:cNvPicPr>
            <a:picLocks noChangeAspect="1"/>
          </p:cNvPicPr>
          <p:nvPr/>
        </p:nvPicPr>
        <p:blipFill>
          <a:blip r:embed="rId4"/>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813750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4275" y="57835"/>
            <a:ext cx="10563367" cy="1511655"/>
          </a:xfrm>
        </p:spPr>
        <p:txBody>
          <a:bodyPr>
            <a:normAutofit/>
          </a:bodyPr>
          <a:lstStyle/>
          <a:p>
            <a:r>
              <a:rPr lang="en-US" sz="3600" dirty="0"/>
              <a:t>EWS BUILDINGS AT NTR PETA, SRIKAKULAM WITH EPS TECHNOLOGY</a:t>
            </a:r>
          </a:p>
        </p:txBody>
      </p:sp>
      <p:sp>
        <p:nvSpPr>
          <p:cNvPr id="3" name="Subtitle 2"/>
          <p:cNvSpPr>
            <a:spLocks noGrp="1"/>
          </p:cNvSpPr>
          <p:nvPr>
            <p:ph type="subTitle" idx="1"/>
          </p:nvPr>
        </p:nvSpPr>
        <p:spPr>
          <a:xfrm>
            <a:off x="1524000" y="4571036"/>
            <a:ext cx="9144000" cy="1655762"/>
          </a:xfrm>
        </p:spPr>
        <p:txBody>
          <a:bodyPr>
            <a:normAutofit lnSpcReduction="10000"/>
          </a:bodyPr>
          <a:lstStyle/>
          <a:p>
            <a:r>
              <a:rPr lang="en-US" dirty="0"/>
              <a:t>Presented by:</a:t>
            </a:r>
          </a:p>
          <a:p>
            <a:r>
              <a:rPr lang="en-US" dirty="0"/>
              <a:t>C.A Prasad</a:t>
            </a:r>
          </a:p>
          <a:p>
            <a:r>
              <a:rPr lang="en-US" dirty="0"/>
              <a:t>Director, METEY Engineering and Consultancy </a:t>
            </a:r>
            <a:r>
              <a:rPr lang="en-US" dirty="0" err="1"/>
              <a:t>Pvt</a:t>
            </a:r>
            <a:r>
              <a:rPr lang="en-US" dirty="0"/>
              <a:t> Ltd,</a:t>
            </a:r>
          </a:p>
          <a:p>
            <a:r>
              <a:rPr lang="en-US" dirty="0"/>
              <a:t>Hyderabad</a:t>
            </a:r>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3398D290-C2B4-47E9-B63D-96E2ABBC8E48}" type="slidenum">
              <a:rPr lang="en-US" smtClean="0"/>
              <a:t>64</a:t>
            </a:fld>
            <a:endParaRPr lang="en-US"/>
          </a:p>
        </p:txBody>
      </p:sp>
      <p:pic>
        <p:nvPicPr>
          <p:cNvPr id="6" name="Picture 5"/>
          <p:cNvPicPr>
            <a:picLocks noChangeAspect="1"/>
          </p:cNvPicPr>
          <p:nvPr/>
        </p:nvPicPr>
        <p:blipFill>
          <a:blip r:embed="rId2"/>
          <a:stretch>
            <a:fillRect/>
          </a:stretch>
        </p:blipFill>
        <p:spPr>
          <a:xfrm>
            <a:off x="5148076" y="2129060"/>
            <a:ext cx="1595596" cy="1882406"/>
          </a:xfrm>
          <a:prstGeom prst="rect">
            <a:avLst/>
          </a:prstGeom>
        </p:spPr>
      </p:pic>
    </p:spTree>
    <p:extLst>
      <p:ext uri="{BB962C8B-B14F-4D97-AF65-F5344CB8AC3E}">
        <p14:creationId xmlns:p14="http://schemas.microsoft.com/office/powerpoint/2010/main" val="4208115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8708"/>
          </a:xfrm>
        </p:spPr>
        <p:txBody>
          <a:bodyPr/>
          <a:lstStyle/>
          <a:p>
            <a:r>
              <a:rPr lang="en-US" dirty="0"/>
              <a:t>Architectural plan:	</a:t>
            </a:r>
          </a:p>
        </p:txBody>
      </p:sp>
      <p:pic>
        <p:nvPicPr>
          <p:cNvPr id="5" name="Content Placeholder 4"/>
          <p:cNvPicPr>
            <a:picLocks noGrp="1" noChangeAspect="1"/>
          </p:cNvPicPr>
          <p:nvPr>
            <p:ph idx="1"/>
          </p:nvPr>
        </p:nvPicPr>
        <p:blipFill rotWithShape="1">
          <a:blip r:embed="rId3"/>
          <a:srcRect l="3147" t="12080" r="2030" b="9002"/>
          <a:stretch/>
        </p:blipFill>
        <p:spPr>
          <a:xfrm>
            <a:off x="736979" y="1323834"/>
            <a:ext cx="10616821" cy="4853129"/>
          </a:xfrm>
          <a:prstGeom prst="rect">
            <a:avLst/>
          </a:prstGeom>
        </p:spPr>
      </p:pic>
      <p:sp>
        <p:nvSpPr>
          <p:cNvPr id="6" name="Footer Placeholder 5"/>
          <p:cNvSpPr>
            <a:spLocks noGrp="1"/>
          </p:cNvSpPr>
          <p:nvPr>
            <p:ph type="ftr" sz="quarter" idx="11"/>
          </p:nvPr>
        </p:nvSpPr>
        <p:spPr/>
        <p:txBody>
          <a:bodyPr/>
          <a:lstStyle/>
          <a:p>
            <a:r>
              <a:rPr lang="en-US"/>
              <a:t>METEY ENGINEERING AND CONSULTANCY PVT LTD</a:t>
            </a:r>
          </a:p>
        </p:txBody>
      </p:sp>
      <p:sp>
        <p:nvSpPr>
          <p:cNvPr id="7" name="Slide Number Placeholder 6"/>
          <p:cNvSpPr>
            <a:spLocks noGrp="1"/>
          </p:cNvSpPr>
          <p:nvPr>
            <p:ph type="sldNum" sz="quarter" idx="12"/>
          </p:nvPr>
        </p:nvSpPr>
        <p:spPr/>
        <p:txBody>
          <a:bodyPr/>
          <a:lstStyle/>
          <a:p>
            <a:fld id="{3398D290-C2B4-47E9-B63D-96E2ABBC8E48}" type="slidenum">
              <a:rPr lang="en-US" smtClean="0"/>
              <a:t>65</a:t>
            </a:fld>
            <a:endParaRPr lang="en-US"/>
          </a:p>
        </p:txBody>
      </p:sp>
      <p:pic>
        <p:nvPicPr>
          <p:cNvPr id="8" name="Picture 7"/>
          <p:cNvPicPr>
            <a:picLocks noChangeAspect="1"/>
          </p:cNvPicPr>
          <p:nvPr/>
        </p:nvPicPr>
        <p:blipFill>
          <a:blip r:embed="rId4"/>
          <a:stretch>
            <a:fillRect/>
          </a:stretch>
        </p:blipFill>
        <p:spPr>
          <a:xfrm>
            <a:off x="11353800" y="5870809"/>
            <a:ext cx="721056" cy="850666"/>
          </a:xfrm>
          <a:prstGeom prst="rect">
            <a:avLst/>
          </a:prstGeom>
        </p:spPr>
      </p:pic>
    </p:spTree>
    <p:extLst>
      <p:ext uri="{BB962C8B-B14F-4D97-AF65-F5344CB8AC3E}">
        <p14:creationId xmlns:p14="http://schemas.microsoft.com/office/powerpoint/2010/main" val="873762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84034-DF45-4F6E-B9E3-2B94C7FBA5A0}"/>
              </a:ext>
            </a:extLst>
          </p:cNvPr>
          <p:cNvSpPr>
            <a:spLocks noGrp="1"/>
          </p:cNvSpPr>
          <p:nvPr>
            <p:ph type="title"/>
          </p:nvPr>
        </p:nvSpPr>
        <p:spPr>
          <a:xfrm>
            <a:off x="1696329" y="2489346"/>
            <a:ext cx="8601221" cy="1325563"/>
          </a:xfrm>
        </p:spPr>
        <p:txBody>
          <a:bodyPr/>
          <a:lstStyle/>
          <a:p>
            <a:r>
              <a:rPr lang="en-US" dirty="0"/>
              <a:t>Light gauge steel or cold formed steel construction</a:t>
            </a:r>
          </a:p>
        </p:txBody>
      </p:sp>
      <p:sp>
        <p:nvSpPr>
          <p:cNvPr id="4" name="Date Placeholder 3">
            <a:extLst>
              <a:ext uri="{FF2B5EF4-FFF2-40B4-BE49-F238E27FC236}">
                <a16:creationId xmlns:a16="http://schemas.microsoft.com/office/drawing/2014/main" id="{4892F6F1-04C9-47B6-A5A0-703F90CDC94E}"/>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B0A0384E-D2E9-4DF0-BBF3-02216B42DD7A}"/>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6F2F4560-4D6C-4FD6-9DEC-3B80AABF4EC1}"/>
              </a:ext>
            </a:extLst>
          </p:cNvPr>
          <p:cNvSpPr>
            <a:spLocks noGrp="1"/>
          </p:cNvSpPr>
          <p:nvPr>
            <p:ph type="sldNum" sz="quarter" idx="12"/>
          </p:nvPr>
        </p:nvSpPr>
        <p:spPr/>
        <p:txBody>
          <a:bodyPr/>
          <a:lstStyle/>
          <a:p>
            <a:fld id="{DDC06A91-B13A-404D-A1B7-E4B568BA2786}" type="slidenum">
              <a:rPr lang="en-US" smtClean="0"/>
              <a:t>66</a:t>
            </a:fld>
            <a:endParaRPr lang="en-US"/>
          </a:p>
        </p:txBody>
      </p:sp>
      <p:pic>
        <p:nvPicPr>
          <p:cNvPr id="7" name="Picture 6">
            <a:extLst>
              <a:ext uri="{FF2B5EF4-FFF2-40B4-BE49-F238E27FC236}">
                <a16:creationId xmlns:a16="http://schemas.microsoft.com/office/drawing/2014/main" id="{E40E276E-CB94-4AE0-A819-E63F1791A774}"/>
              </a:ext>
            </a:extLst>
          </p:cNvPr>
          <p:cNvPicPr>
            <a:picLocks noChangeAspect="1"/>
          </p:cNvPicPr>
          <p:nvPr/>
        </p:nvPicPr>
        <p:blipFill>
          <a:blip r:embed="rId2"/>
          <a:stretch>
            <a:fillRect/>
          </a:stretch>
        </p:blipFill>
        <p:spPr>
          <a:xfrm>
            <a:off x="11240942" y="5687467"/>
            <a:ext cx="951058" cy="1170533"/>
          </a:xfrm>
          <a:prstGeom prst="rect">
            <a:avLst/>
          </a:prstGeom>
        </p:spPr>
      </p:pic>
    </p:spTree>
    <p:extLst>
      <p:ext uri="{BB962C8B-B14F-4D97-AF65-F5344CB8AC3E}">
        <p14:creationId xmlns:p14="http://schemas.microsoft.com/office/powerpoint/2010/main" val="3902711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Light gauge steel or cold formed steel construction.</a:t>
            </a:r>
          </a:p>
        </p:txBody>
      </p:sp>
      <p:sp>
        <p:nvSpPr>
          <p:cNvPr id="3" name="Content Placeholder 2"/>
          <p:cNvSpPr>
            <a:spLocks noGrp="1"/>
          </p:cNvSpPr>
          <p:nvPr>
            <p:ph idx="1"/>
          </p:nvPr>
        </p:nvSpPr>
        <p:spPr>
          <a:xfrm>
            <a:off x="838200" y="1825625"/>
            <a:ext cx="4457131" cy="4351338"/>
          </a:xfrm>
        </p:spPr>
        <p:txBody>
          <a:bodyPr>
            <a:normAutofit fontScale="85000" lnSpcReduction="20000"/>
          </a:bodyPr>
          <a:lstStyle/>
          <a:p>
            <a:pPr marL="0" indent="0">
              <a:buNone/>
            </a:pPr>
            <a:r>
              <a:rPr lang="en-US" sz="3300" b="1" dirty="0"/>
              <a:t>Methodology:</a:t>
            </a:r>
          </a:p>
          <a:p>
            <a:pPr marL="0" indent="0">
              <a:buNone/>
            </a:pPr>
            <a:r>
              <a:rPr lang="en-US" dirty="0"/>
              <a:t>Light weight cold formed steel sections for speedy low rise building construction. </a:t>
            </a:r>
          </a:p>
          <a:p>
            <a:pPr marL="0" indent="0">
              <a:buNone/>
            </a:pPr>
            <a:r>
              <a:rPr lang="en-US" dirty="0"/>
              <a:t>Gauge thickness from 0.7-2.0mm.</a:t>
            </a:r>
          </a:p>
          <a:p>
            <a:pPr marL="0" indent="0">
              <a:buNone/>
            </a:pPr>
            <a:r>
              <a:rPr lang="en-US" dirty="0"/>
              <a:t>These could be used in industrial townships, residential and commercial buildings, hospitals and schools etc.,</a:t>
            </a:r>
          </a:p>
          <a:p>
            <a:pPr marL="0" indent="0">
              <a:buNone/>
            </a:pPr>
            <a:r>
              <a:rPr lang="en-US" dirty="0"/>
              <a:t>External and internal walls  are to be covered with plaster boards duly putting the rock wool in between them, which will give the thermal insulation.</a:t>
            </a:r>
          </a:p>
        </p:txBody>
      </p:sp>
      <p:sp>
        <p:nvSpPr>
          <p:cNvPr id="4" name="Date Placeholder 3"/>
          <p:cNvSpPr>
            <a:spLocks noGrp="1"/>
          </p:cNvSpPr>
          <p:nvPr>
            <p:ph type="dt" sz="half" idx="10"/>
          </p:nvPr>
        </p:nvSpPr>
        <p:spPr/>
        <p:txBody>
          <a:bodyPr/>
          <a:lstStyle/>
          <a:p>
            <a:fld id="{45A9C661-72D6-4370-A651-520DAD113A30}" type="datetime1">
              <a:rPr lang="en-US" smtClean="0"/>
              <a:t>11/28/2021</a:t>
            </a:fld>
            <a:endParaRPr lang="en-US"/>
          </a:p>
        </p:txBody>
      </p:sp>
      <p:pic>
        <p:nvPicPr>
          <p:cNvPr id="7" name="Picture 6"/>
          <p:cNvPicPr>
            <a:picLocks noChangeAspect="1"/>
          </p:cNvPicPr>
          <p:nvPr/>
        </p:nvPicPr>
        <p:blipFill rotWithShape="1">
          <a:blip r:embed="rId2"/>
          <a:srcRect l="1389" t="1895" r="1530" b="2829"/>
          <a:stretch/>
        </p:blipFill>
        <p:spPr>
          <a:xfrm>
            <a:off x="8308070" y="3725155"/>
            <a:ext cx="3348260" cy="2256756"/>
          </a:xfrm>
          <a:prstGeom prst="rect">
            <a:avLst/>
          </a:prstGeom>
        </p:spPr>
      </p:pic>
      <p:pic>
        <p:nvPicPr>
          <p:cNvPr id="8" name="Picture 7"/>
          <p:cNvPicPr>
            <a:picLocks noChangeAspect="1"/>
          </p:cNvPicPr>
          <p:nvPr/>
        </p:nvPicPr>
        <p:blipFill rotWithShape="1">
          <a:blip r:embed="rId3"/>
          <a:srcRect l="1214" t="3044" r="3862" b="2931"/>
          <a:stretch/>
        </p:blipFill>
        <p:spPr>
          <a:xfrm>
            <a:off x="5727309" y="1486236"/>
            <a:ext cx="3257914" cy="2238919"/>
          </a:xfrm>
          <a:prstGeom prst="rect">
            <a:avLst/>
          </a:prstGeom>
        </p:spPr>
      </p:pic>
      <p:sp>
        <p:nvSpPr>
          <p:cNvPr id="9" name="Footer Placeholder 8"/>
          <p:cNvSpPr>
            <a:spLocks noGrp="1"/>
          </p:cNvSpPr>
          <p:nvPr>
            <p:ph type="ftr" sz="quarter" idx="11"/>
          </p:nvPr>
        </p:nvSpPr>
        <p:spPr/>
        <p:txBody>
          <a:bodyPr/>
          <a:lstStyle/>
          <a:p>
            <a:r>
              <a:rPr lang="en-US"/>
              <a:t>METEY ENGINEERING AND CONSULTANCY PVT LTD</a:t>
            </a:r>
          </a:p>
        </p:txBody>
      </p:sp>
      <p:sp>
        <p:nvSpPr>
          <p:cNvPr id="10" name="Slide Number Placeholder 9"/>
          <p:cNvSpPr>
            <a:spLocks noGrp="1"/>
          </p:cNvSpPr>
          <p:nvPr>
            <p:ph type="sldNum" sz="quarter" idx="12"/>
          </p:nvPr>
        </p:nvSpPr>
        <p:spPr/>
        <p:txBody>
          <a:bodyPr/>
          <a:lstStyle/>
          <a:p>
            <a:fld id="{DDC06A91-B13A-404D-A1B7-E4B568BA2786}" type="slidenum">
              <a:rPr lang="en-US" smtClean="0"/>
              <a:t>67</a:t>
            </a:fld>
            <a:endParaRPr lang="en-US"/>
          </a:p>
        </p:txBody>
      </p:sp>
      <p:pic>
        <p:nvPicPr>
          <p:cNvPr id="11" name="Picture 10"/>
          <p:cNvPicPr>
            <a:picLocks noChangeAspect="1"/>
          </p:cNvPicPr>
          <p:nvPr/>
        </p:nvPicPr>
        <p:blipFill>
          <a:blip r:embed="rId4"/>
          <a:stretch>
            <a:fillRect/>
          </a:stretch>
        </p:blipFill>
        <p:spPr>
          <a:xfrm>
            <a:off x="11457602" y="5981911"/>
            <a:ext cx="706795" cy="869902"/>
          </a:xfrm>
          <a:prstGeom prst="rect">
            <a:avLst/>
          </a:prstGeom>
        </p:spPr>
      </p:pic>
    </p:spTree>
    <p:extLst>
      <p:ext uri="{BB962C8B-B14F-4D97-AF65-F5344CB8AC3E}">
        <p14:creationId xmlns:p14="http://schemas.microsoft.com/office/powerpoint/2010/main" val="24341792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49667" y="4299993"/>
            <a:ext cx="3101386" cy="2238919"/>
          </a:xfrm>
          <a:prstGeom prst="rect">
            <a:avLst/>
          </a:prstGeom>
        </p:spPr>
      </p:pic>
      <p:pic>
        <p:nvPicPr>
          <p:cNvPr id="5" name="Picture 4"/>
          <p:cNvPicPr>
            <a:picLocks noChangeAspect="1"/>
          </p:cNvPicPr>
          <p:nvPr/>
        </p:nvPicPr>
        <p:blipFill rotWithShape="1">
          <a:blip r:embed="rId3"/>
          <a:srcRect l="935" t="2068" r="1727" b="3617"/>
          <a:stretch/>
        </p:blipFill>
        <p:spPr>
          <a:xfrm>
            <a:off x="4995081" y="580390"/>
            <a:ext cx="6358719" cy="3526900"/>
          </a:xfrm>
          <a:prstGeom prst="rect">
            <a:avLst/>
          </a:prstGeom>
        </p:spPr>
      </p:pic>
      <p:sp>
        <p:nvSpPr>
          <p:cNvPr id="6" name="Date Placeholder 5"/>
          <p:cNvSpPr>
            <a:spLocks noGrp="1"/>
          </p:cNvSpPr>
          <p:nvPr>
            <p:ph type="dt" sz="half" idx="10"/>
          </p:nvPr>
        </p:nvSpPr>
        <p:spPr/>
        <p:txBody>
          <a:bodyPr/>
          <a:lstStyle/>
          <a:p>
            <a:fld id="{E98E7DA0-D96B-4AA9-B304-6CD46B4F0E34}" type="datetime1">
              <a:rPr lang="en-US" smtClean="0"/>
              <a:t>11/28/2021</a:t>
            </a:fld>
            <a:endParaRPr lang="en-US"/>
          </a:p>
        </p:txBody>
      </p:sp>
      <p:sp>
        <p:nvSpPr>
          <p:cNvPr id="8" name="Rectangle 7"/>
          <p:cNvSpPr/>
          <p:nvPr/>
        </p:nvSpPr>
        <p:spPr>
          <a:xfrm>
            <a:off x="533400" y="3615968"/>
            <a:ext cx="6096000" cy="2800767"/>
          </a:xfrm>
          <a:prstGeom prst="rect">
            <a:avLst/>
          </a:prstGeom>
        </p:spPr>
        <p:txBody>
          <a:bodyPr>
            <a:spAutoFit/>
          </a:bodyPr>
          <a:lstStyle/>
          <a:p>
            <a:r>
              <a:rPr lang="en-US" sz="3200" b="1" dirty="0"/>
              <a:t>Demerits:</a:t>
            </a:r>
          </a:p>
          <a:p>
            <a:r>
              <a:rPr lang="en-US" sz="2400" dirty="0"/>
              <a:t>Spacing of studs and joists will have an effect on internal and external planning of structure</a:t>
            </a:r>
          </a:p>
          <a:p>
            <a:r>
              <a:rPr lang="en-US" sz="2400" dirty="0"/>
              <a:t>Plaster boards are required to be fire resistant and should be durable against the external environment, thereby, its cost is prohibitive compared to conventional systems</a:t>
            </a:r>
          </a:p>
        </p:txBody>
      </p:sp>
      <p:sp>
        <p:nvSpPr>
          <p:cNvPr id="9" name="Rectangle 8"/>
          <p:cNvSpPr/>
          <p:nvPr/>
        </p:nvSpPr>
        <p:spPr>
          <a:xfrm>
            <a:off x="373034" y="790407"/>
            <a:ext cx="4799467" cy="2062103"/>
          </a:xfrm>
          <a:prstGeom prst="rect">
            <a:avLst/>
          </a:prstGeom>
        </p:spPr>
        <p:txBody>
          <a:bodyPr wrap="square">
            <a:spAutoFit/>
          </a:bodyPr>
          <a:lstStyle/>
          <a:p>
            <a:r>
              <a:rPr lang="en-US" sz="3200" b="1" dirty="0"/>
              <a:t>Merits:</a:t>
            </a:r>
          </a:p>
          <a:p>
            <a:r>
              <a:rPr lang="en-US" sz="2400" dirty="0"/>
              <a:t>Light weight, Seismic resistance, Thermal and acoustic insulation. With rock wool insulation inside, Air conditioning loads will be lesser</a:t>
            </a:r>
          </a:p>
        </p:txBody>
      </p:sp>
      <p:sp>
        <p:nvSpPr>
          <p:cNvPr id="10" name="Footer Placeholder 9"/>
          <p:cNvSpPr>
            <a:spLocks noGrp="1"/>
          </p:cNvSpPr>
          <p:nvPr>
            <p:ph type="ftr" sz="quarter" idx="11"/>
          </p:nvPr>
        </p:nvSpPr>
        <p:spPr/>
        <p:txBody>
          <a:bodyPr/>
          <a:lstStyle/>
          <a:p>
            <a:r>
              <a:rPr lang="en-US"/>
              <a:t>METEY ENGINEERING AND CONSULTANCY PVT LTD</a:t>
            </a:r>
          </a:p>
        </p:txBody>
      </p:sp>
      <p:sp>
        <p:nvSpPr>
          <p:cNvPr id="11" name="Slide Number Placeholder 10"/>
          <p:cNvSpPr>
            <a:spLocks noGrp="1"/>
          </p:cNvSpPr>
          <p:nvPr>
            <p:ph type="sldNum" sz="quarter" idx="12"/>
          </p:nvPr>
        </p:nvSpPr>
        <p:spPr/>
        <p:txBody>
          <a:bodyPr/>
          <a:lstStyle/>
          <a:p>
            <a:fld id="{DDC06A91-B13A-404D-A1B7-E4B568BA2786}" type="slidenum">
              <a:rPr lang="en-US" smtClean="0"/>
              <a:t>68</a:t>
            </a:fld>
            <a:endParaRPr lang="en-US"/>
          </a:p>
        </p:txBody>
      </p:sp>
      <p:pic>
        <p:nvPicPr>
          <p:cNvPr id="12" name="Picture 11"/>
          <p:cNvPicPr>
            <a:picLocks noChangeAspect="1"/>
          </p:cNvPicPr>
          <p:nvPr/>
        </p:nvPicPr>
        <p:blipFill>
          <a:blip r:embed="rId4"/>
          <a:stretch>
            <a:fillRect/>
          </a:stretch>
        </p:blipFill>
        <p:spPr>
          <a:xfrm>
            <a:off x="11402059" y="2123056"/>
            <a:ext cx="706795" cy="869902"/>
          </a:xfrm>
          <a:prstGeom prst="rect">
            <a:avLst/>
          </a:prstGeom>
        </p:spPr>
      </p:pic>
    </p:spTree>
    <p:extLst>
      <p:ext uri="{BB962C8B-B14F-4D97-AF65-F5344CB8AC3E}">
        <p14:creationId xmlns:p14="http://schemas.microsoft.com/office/powerpoint/2010/main" val="2155867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EC35-801D-476F-A68F-38720A262656}"/>
              </a:ext>
            </a:extLst>
          </p:cNvPr>
          <p:cNvSpPr>
            <a:spLocks noGrp="1"/>
          </p:cNvSpPr>
          <p:nvPr>
            <p:ph type="title"/>
          </p:nvPr>
        </p:nvSpPr>
        <p:spPr>
          <a:xfrm>
            <a:off x="1767254" y="2433075"/>
            <a:ext cx="8855026" cy="1325563"/>
          </a:xfrm>
        </p:spPr>
        <p:txBody>
          <a:bodyPr>
            <a:noAutofit/>
          </a:bodyPr>
          <a:lstStyle/>
          <a:p>
            <a:r>
              <a:rPr lang="en-US" sz="6000" b="1" dirty="0">
                <a:solidFill>
                  <a:srgbClr val="7030A0"/>
                </a:solidFill>
              </a:rPr>
              <a:t>COMPOSITE CONSTRUCTION</a:t>
            </a:r>
          </a:p>
        </p:txBody>
      </p:sp>
      <p:sp>
        <p:nvSpPr>
          <p:cNvPr id="4" name="Date Placeholder 3">
            <a:extLst>
              <a:ext uri="{FF2B5EF4-FFF2-40B4-BE49-F238E27FC236}">
                <a16:creationId xmlns:a16="http://schemas.microsoft.com/office/drawing/2014/main" id="{7C55D95A-F54F-4AB7-9273-146AD01E3B55}"/>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B4810EBE-A4CA-436B-A1BF-CFA2C770FDD9}"/>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805D0372-C86C-4B04-9993-E6BB66661CD2}"/>
              </a:ext>
            </a:extLst>
          </p:cNvPr>
          <p:cNvSpPr>
            <a:spLocks noGrp="1"/>
          </p:cNvSpPr>
          <p:nvPr>
            <p:ph type="sldNum" sz="quarter" idx="12"/>
          </p:nvPr>
        </p:nvSpPr>
        <p:spPr/>
        <p:txBody>
          <a:bodyPr/>
          <a:lstStyle/>
          <a:p>
            <a:fld id="{DDC06A91-B13A-404D-A1B7-E4B568BA2786}" type="slidenum">
              <a:rPr lang="en-US" smtClean="0"/>
              <a:t>69</a:t>
            </a:fld>
            <a:endParaRPr lang="en-US"/>
          </a:p>
        </p:txBody>
      </p:sp>
    </p:spTree>
    <p:extLst>
      <p:ext uri="{BB962C8B-B14F-4D97-AF65-F5344CB8AC3E}">
        <p14:creationId xmlns:p14="http://schemas.microsoft.com/office/powerpoint/2010/main" val="769353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49A34-B1D6-4047-BC4D-357E37AEF63A}"/>
              </a:ext>
            </a:extLst>
          </p:cNvPr>
          <p:cNvSpPr>
            <a:spLocks noGrp="1"/>
          </p:cNvSpPr>
          <p:nvPr>
            <p:ph type="title"/>
          </p:nvPr>
        </p:nvSpPr>
        <p:spPr/>
        <p:txBody>
          <a:bodyPr>
            <a:normAutofit fontScale="90000"/>
          </a:bodyPr>
          <a:lstStyle/>
          <a:p>
            <a:r>
              <a:rPr lang="en-IN" dirty="0"/>
              <a:t>LOAD BEARING WALL WITH TIMBER ROOF TRUSS</a:t>
            </a:r>
            <a:br>
              <a:rPr lang="en-IN" dirty="0"/>
            </a:br>
            <a:endParaRPr lang="en-IN" dirty="0"/>
          </a:p>
        </p:txBody>
      </p:sp>
      <p:pic>
        <p:nvPicPr>
          <p:cNvPr id="7" name="Content Placeholder 6">
            <a:extLst>
              <a:ext uri="{FF2B5EF4-FFF2-40B4-BE49-F238E27FC236}">
                <a16:creationId xmlns:a16="http://schemas.microsoft.com/office/drawing/2014/main" id="{57E99110-4D4F-44C9-B62A-F2CC59E34392}"/>
              </a:ext>
            </a:extLst>
          </p:cNvPr>
          <p:cNvPicPr>
            <a:picLocks noGrp="1" noChangeAspect="1"/>
          </p:cNvPicPr>
          <p:nvPr>
            <p:ph idx="1"/>
          </p:nvPr>
        </p:nvPicPr>
        <p:blipFill>
          <a:blip r:embed="rId2"/>
          <a:stretch>
            <a:fillRect/>
          </a:stretch>
        </p:blipFill>
        <p:spPr>
          <a:xfrm>
            <a:off x="1565401" y="1690688"/>
            <a:ext cx="8973622" cy="4576547"/>
          </a:xfrm>
          <a:prstGeom prst="rect">
            <a:avLst/>
          </a:prstGeom>
        </p:spPr>
      </p:pic>
      <p:sp>
        <p:nvSpPr>
          <p:cNvPr id="4" name="Date Placeholder 3">
            <a:extLst>
              <a:ext uri="{FF2B5EF4-FFF2-40B4-BE49-F238E27FC236}">
                <a16:creationId xmlns:a16="http://schemas.microsoft.com/office/drawing/2014/main" id="{C31E0AC3-F71D-4046-A89D-1B2A2D958AF5}"/>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E06F7535-3A16-4B77-9190-0CCB6DFA2906}"/>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A13D3826-8C36-4BE6-BA3D-734063CA85DC}"/>
              </a:ext>
            </a:extLst>
          </p:cNvPr>
          <p:cNvSpPr>
            <a:spLocks noGrp="1"/>
          </p:cNvSpPr>
          <p:nvPr>
            <p:ph type="sldNum" sz="quarter" idx="12"/>
          </p:nvPr>
        </p:nvSpPr>
        <p:spPr/>
        <p:txBody>
          <a:bodyPr/>
          <a:lstStyle/>
          <a:p>
            <a:fld id="{DDC06A91-B13A-404D-A1B7-E4B568BA2786}" type="slidenum">
              <a:rPr lang="en-US" smtClean="0"/>
              <a:t>7</a:t>
            </a:fld>
            <a:endParaRPr lang="en-US"/>
          </a:p>
        </p:txBody>
      </p:sp>
    </p:spTree>
    <p:extLst>
      <p:ext uri="{BB962C8B-B14F-4D97-AF65-F5344CB8AC3E}">
        <p14:creationId xmlns:p14="http://schemas.microsoft.com/office/powerpoint/2010/main" val="537907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7829"/>
            <a:ext cx="10515600" cy="1325563"/>
          </a:xfrm>
        </p:spPr>
        <p:txBody>
          <a:bodyPr/>
          <a:lstStyle/>
          <a:p>
            <a:r>
              <a:rPr lang="en-US" b="1" dirty="0"/>
              <a:t>Composite construction.</a:t>
            </a:r>
          </a:p>
        </p:txBody>
      </p:sp>
      <p:sp>
        <p:nvSpPr>
          <p:cNvPr id="3" name="Content Placeholder 2"/>
          <p:cNvSpPr>
            <a:spLocks noGrp="1"/>
          </p:cNvSpPr>
          <p:nvPr>
            <p:ph idx="1"/>
          </p:nvPr>
        </p:nvSpPr>
        <p:spPr>
          <a:xfrm>
            <a:off x="838200" y="2030343"/>
            <a:ext cx="6654421" cy="3783605"/>
          </a:xfrm>
        </p:spPr>
        <p:txBody>
          <a:bodyPr>
            <a:normAutofit/>
          </a:bodyPr>
          <a:lstStyle/>
          <a:p>
            <a:pPr marL="0" indent="0">
              <a:buNone/>
            </a:pPr>
            <a:r>
              <a:rPr lang="en-US" sz="3200" b="1" dirty="0"/>
              <a:t>Methodology:</a:t>
            </a:r>
          </a:p>
          <a:p>
            <a:pPr marL="0" indent="0">
              <a:buNone/>
            </a:pPr>
            <a:r>
              <a:rPr lang="en-US" sz="2000" dirty="0"/>
              <a:t>Structural Steel columns and beams with Deck slab + Concrete or Insitu concrete with shuttering is a method of construction</a:t>
            </a:r>
          </a:p>
          <a:p>
            <a:pPr marL="0" indent="0">
              <a:buNone/>
            </a:pPr>
            <a:r>
              <a:rPr lang="en-US" sz="2000" dirty="0"/>
              <a:t>Steel columns could be encased to get additional strength in addition to steel. </a:t>
            </a:r>
          </a:p>
          <a:p>
            <a:pPr marL="0" indent="0">
              <a:buNone/>
            </a:pPr>
            <a:r>
              <a:rPr lang="en-US" sz="3200" b="1" dirty="0"/>
              <a:t>Merits:</a:t>
            </a:r>
          </a:p>
          <a:p>
            <a:pPr marL="0" indent="0">
              <a:buNone/>
            </a:pPr>
            <a:r>
              <a:rPr lang="en-US" sz="2000" dirty="0"/>
              <a:t>Very faster construction </a:t>
            </a:r>
          </a:p>
          <a:p>
            <a:pPr marL="0" indent="0">
              <a:buNone/>
            </a:pPr>
            <a:r>
              <a:rPr lang="en-US" sz="2000" dirty="0"/>
              <a:t>Concrete encasement makes the steel fire resistant and protects from corrosion/ durability</a:t>
            </a:r>
          </a:p>
        </p:txBody>
      </p:sp>
      <p:sp>
        <p:nvSpPr>
          <p:cNvPr id="4" name="Date Placeholder 3"/>
          <p:cNvSpPr>
            <a:spLocks noGrp="1"/>
          </p:cNvSpPr>
          <p:nvPr>
            <p:ph type="dt" sz="half" idx="10"/>
          </p:nvPr>
        </p:nvSpPr>
        <p:spPr/>
        <p:txBody>
          <a:bodyPr/>
          <a:lstStyle/>
          <a:p>
            <a:fld id="{B167CFD2-4EA8-46A6-9E1D-4771C3308331}" type="datetime1">
              <a:rPr lang="en-US" smtClean="0"/>
              <a:t>11/28/2021</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4400" y="2141070"/>
            <a:ext cx="4371517" cy="3278638"/>
          </a:xfrm>
          <a:prstGeom prst="rect">
            <a:avLst/>
          </a:prstGeom>
        </p:spPr>
      </p:pic>
      <p:sp>
        <p:nvSpPr>
          <p:cNvPr id="7" name="Footer Placeholder 6"/>
          <p:cNvSpPr>
            <a:spLocks noGrp="1"/>
          </p:cNvSpPr>
          <p:nvPr>
            <p:ph type="ftr" sz="quarter" idx="11"/>
          </p:nvPr>
        </p:nvSpPr>
        <p:spPr/>
        <p:txBody>
          <a:bodyPr/>
          <a:lstStyle/>
          <a:p>
            <a:r>
              <a:rPr lang="en-US"/>
              <a:t>METEY ENGINEERING AND CONSULTANCY PVT LTD</a:t>
            </a:r>
          </a:p>
        </p:txBody>
      </p:sp>
      <p:sp>
        <p:nvSpPr>
          <p:cNvPr id="8" name="Slide Number Placeholder 7"/>
          <p:cNvSpPr>
            <a:spLocks noGrp="1"/>
          </p:cNvSpPr>
          <p:nvPr>
            <p:ph type="sldNum" sz="quarter" idx="12"/>
          </p:nvPr>
        </p:nvSpPr>
        <p:spPr/>
        <p:txBody>
          <a:bodyPr/>
          <a:lstStyle/>
          <a:p>
            <a:fld id="{DDC06A91-B13A-404D-A1B7-E4B568BA2786}" type="slidenum">
              <a:rPr lang="en-US" smtClean="0"/>
              <a:t>70</a:t>
            </a:fld>
            <a:endParaRPr lang="en-US"/>
          </a:p>
        </p:txBody>
      </p:sp>
      <p:pic>
        <p:nvPicPr>
          <p:cNvPr id="9" name="Picture 8"/>
          <p:cNvPicPr>
            <a:picLocks noChangeAspect="1"/>
          </p:cNvPicPr>
          <p:nvPr/>
        </p:nvPicPr>
        <p:blipFill>
          <a:blip r:embed="rId3"/>
          <a:stretch>
            <a:fillRect/>
          </a:stretch>
        </p:blipFill>
        <p:spPr>
          <a:xfrm>
            <a:off x="11485205" y="5988098"/>
            <a:ext cx="706795" cy="869902"/>
          </a:xfrm>
          <a:prstGeom prst="rect">
            <a:avLst/>
          </a:prstGeom>
        </p:spPr>
      </p:pic>
    </p:spTree>
    <p:extLst>
      <p:ext uri="{BB962C8B-B14F-4D97-AF65-F5344CB8AC3E}">
        <p14:creationId xmlns:p14="http://schemas.microsoft.com/office/powerpoint/2010/main" val="3181452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671932B1-A1D9-4980-930B-AFEBBF519FDB}" type="datetime1">
              <a:rPr lang="en-US" smtClean="0"/>
              <a:t>11/28/2021</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460" y="1765934"/>
            <a:ext cx="5387340" cy="4040505"/>
          </a:xfrm>
          <a:prstGeom prst="rect">
            <a:avLst/>
          </a:prstGeom>
        </p:spPr>
      </p:pic>
      <p:sp>
        <p:nvSpPr>
          <p:cNvPr id="9" name="Rectangle 8"/>
          <p:cNvSpPr/>
          <p:nvPr/>
        </p:nvSpPr>
        <p:spPr>
          <a:xfrm>
            <a:off x="533400" y="308082"/>
            <a:ext cx="6096000" cy="1815882"/>
          </a:xfrm>
          <a:prstGeom prst="rect">
            <a:avLst/>
          </a:prstGeom>
        </p:spPr>
        <p:txBody>
          <a:bodyPr>
            <a:spAutoFit/>
          </a:bodyPr>
          <a:lstStyle/>
          <a:p>
            <a:r>
              <a:rPr lang="en-US" sz="3200" b="1" dirty="0"/>
              <a:t>Demerits:</a:t>
            </a:r>
          </a:p>
          <a:p>
            <a:r>
              <a:rPr lang="en-US" sz="2000" dirty="0"/>
              <a:t>Cost is higher by about 20 to 30% compared to RCC type of construction</a:t>
            </a:r>
          </a:p>
          <a:p>
            <a:r>
              <a:rPr lang="en-US" sz="2000" dirty="0"/>
              <a:t>Fire resistant paint to be applied to structural steel elements  is very prohibitive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486" y="2558272"/>
            <a:ext cx="4330889" cy="3248167"/>
          </a:xfrm>
          <a:prstGeom prst="rect">
            <a:avLst/>
          </a:prstGeom>
        </p:spPr>
      </p:pic>
      <p:sp>
        <p:nvSpPr>
          <p:cNvPr id="11" name="Footer Placeholder 10"/>
          <p:cNvSpPr>
            <a:spLocks noGrp="1"/>
          </p:cNvSpPr>
          <p:nvPr>
            <p:ph type="ftr" sz="quarter" idx="11"/>
          </p:nvPr>
        </p:nvSpPr>
        <p:spPr/>
        <p:txBody>
          <a:bodyPr/>
          <a:lstStyle/>
          <a:p>
            <a:r>
              <a:rPr lang="en-US"/>
              <a:t>METEY ENGINEERING AND CONSULTANCY PVT LTD</a:t>
            </a:r>
          </a:p>
        </p:txBody>
      </p:sp>
      <p:sp>
        <p:nvSpPr>
          <p:cNvPr id="12" name="Slide Number Placeholder 11"/>
          <p:cNvSpPr>
            <a:spLocks noGrp="1"/>
          </p:cNvSpPr>
          <p:nvPr>
            <p:ph type="sldNum" sz="quarter" idx="12"/>
          </p:nvPr>
        </p:nvSpPr>
        <p:spPr/>
        <p:txBody>
          <a:bodyPr/>
          <a:lstStyle/>
          <a:p>
            <a:fld id="{DDC06A91-B13A-404D-A1B7-E4B568BA2786}" type="slidenum">
              <a:rPr lang="en-US" smtClean="0"/>
              <a:t>71</a:t>
            </a:fld>
            <a:endParaRPr lang="en-US"/>
          </a:p>
        </p:txBody>
      </p:sp>
      <p:pic>
        <p:nvPicPr>
          <p:cNvPr id="13" name="Picture 12"/>
          <p:cNvPicPr>
            <a:picLocks noChangeAspect="1"/>
          </p:cNvPicPr>
          <p:nvPr/>
        </p:nvPicPr>
        <p:blipFill>
          <a:blip r:embed="rId4"/>
          <a:stretch>
            <a:fillRect/>
          </a:stretch>
        </p:blipFill>
        <p:spPr>
          <a:xfrm>
            <a:off x="11485205" y="6014826"/>
            <a:ext cx="706795" cy="869902"/>
          </a:xfrm>
          <a:prstGeom prst="rect">
            <a:avLst/>
          </a:prstGeom>
        </p:spPr>
      </p:pic>
    </p:spTree>
    <p:extLst>
      <p:ext uri="{BB962C8B-B14F-4D97-AF65-F5344CB8AC3E}">
        <p14:creationId xmlns:p14="http://schemas.microsoft.com/office/powerpoint/2010/main" val="1107303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building under construction&#10;&#10;Description automatically generated with low confidence">
            <a:extLst>
              <a:ext uri="{FF2B5EF4-FFF2-40B4-BE49-F238E27FC236}">
                <a16:creationId xmlns:a16="http://schemas.microsoft.com/office/drawing/2014/main" id="{FB5412D1-E725-4513-9DAF-F14F42BF9604}"/>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D27D775B-6135-4BC7-B9C7-5132A7D4CEF8}"/>
              </a:ext>
            </a:extLst>
          </p:cNvPr>
          <p:cNvSpPr>
            <a:spLocks noGrp="1"/>
          </p:cNvSpPr>
          <p:nvPr>
            <p:ph type="dt" sz="half" idx="10"/>
          </p:nvPr>
        </p:nvSpPr>
        <p:spPr>
          <a:xfrm>
            <a:off x="838200" y="6356350"/>
            <a:ext cx="2743200" cy="365125"/>
          </a:xfrm>
        </p:spPr>
        <p:txBody>
          <a:bodyPr>
            <a:normAutofit/>
          </a:bodyPr>
          <a:lstStyle/>
          <a:p>
            <a:pPr>
              <a:spcAft>
                <a:spcPts val="600"/>
              </a:spcAft>
            </a:pPr>
            <a:fld id="{33D1D9DC-EAB2-4C60-990F-FB4B44659139}" type="datetime1">
              <a:rPr lang="en-US">
                <a:solidFill>
                  <a:srgbClr val="FFFFFF"/>
                </a:solidFill>
              </a:rPr>
              <a:pPr>
                <a:spcAft>
                  <a:spcPts val="600"/>
                </a:spcAft>
              </a:pPr>
              <a:t>11/28/2021</a:t>
            </a:fld>
            <a:endParaRPr lang="en-US">
              <a:solidFill>
                <a:srgbClr val="FFFFFF"/>
              </a:solidFill>
            </a:endParaRPr>
          </a:p>
        </p:txBody>
      </p:sp>
      <p:sp>
        <p:nvSpPr>
          <p:cNvPr id="3" name="Footer Placeholder 2">
            <a:extLst>
              <a:ext uri="{FF2B5EF4-FFF2-40B4-BE49-F238E27FC236}">
                <a16:creationId xmlns:a16="http://schemas.microsoft.com/office/drawing/2014/main" id="{4DD781C9-B10D-4945-BB5C-E886B8AAAC2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METEY ENGINEERING AND CONSULTANCY PVT LTD</a:t>
            </a:r>
          </a:p>
        </p:txBody>
      </p:sp>
      <p:sp>
        <p:nvSpPr>
          <p:cNvPr id="4" name="Slide Number Placeholder 3">
            <a:extLst>
              <a:ext uri="{FF2B5EF4-FFF2-40B4-BE49-F238E27FC236}">
                <a16:creationId xmlns:a16="http://schemas.microsoft.com/office/drawing/2014/main" id="{8CE5C2D7-AEF9-4FE7-856C-8C967B6B6F53}"/>
              </a:ext>
            </a:extLst>
          </p:cNvPr>
          <p:cNvSpPr>
            <a:spLocks noGrp="1"/>
          </p:cNvSpPr>
          <p:nvPr>
            <p:ph type="sldNum" sz="quarter" idx="12"/>
          </p:nvPr>
        </p:nvSpPr>
        <p:spPr>
          <a:xfrm>
            <a:off x="8610600" y="6356350"/>
            <a:ext cx="2743200" cy="365125"/>
          </a:xfrm>
        </p:spPr>
        <p:txBody>
          <a:bodyPr>
            <a:normAutofit/>
          </a:bodyPr>
          <a:lstStyle/>
          <a:p>
            <a:pPr>
              <a:spcAft>
                <a:spcPts val="600"/>
              </a:spcAft>
            </a:pPr>
            <a:fld id="{DDC06A91-B13A-404D-A1B7-E4B568BA2786}" type="slidenum">
              <a:rPr lang="en-US">
                <a:solidFill>
                  <a:srgbClr val="FFFFFF"/>
                </a:solidFill>
              </a:rPr>
              <a:pPr>
                <a:spcAft>
                  <a:spcPts val="600"/>
                </a:spcAft>
              </a:pPr>
              <a:t>72</a:t>
            </a:fld>
            <a:endParaRPr lang="en-US">
              <a:solidFill>
                <a:srgbClr val="FFFFFF"/>
              </a:solidFill>
            </a:endParaRPr>
          </a:p>
        </p:txBody>
      </p:sp>
    </p:spTree>
    <p:extLst>
      <p:ext uri="{BB962C8B-B14F-4D97-AF65-F5344CB8AC3E}">
        <p14:creationId xmlns:p14="http://schemas.microsoft.com/office/powerpoint/2010/main" val="34790077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fence, ground, outdoor, area&#10;&#10;Description automatically generated">
            <a:extLst>
              <a:ext uri="{FF2B5EF4-FFF2-40B4-BE49-F238E27FC236}">
                <a16:creationId xmlns:a16="http://schemas.microsoft.com/office/drawing/2014/main" id="{1FEF4A99-A9AA-4FCD-BCAD-CCF033966496}"/>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C2AC5CA5-22D5-4543-BBDD-4DF53FBB0BCB}"/>
              </a:ext>
            </a:extLst>
          </p:cNvPr>
          <p:cNvSpPr>
            <a:spLocks noGrp="1"/>
          </p:cNvSpPr>
          <p:nvPr>
            <p:ph type="dt" sz="half" idx="10"/>
          </p:nvPr>
        </p:nvSpPr>
        <p:spPr>
          <a:xfrm>
            <a:off x="838200" y="6356350"/>
            <a:ext cx="2743200" cy="365125"/>
          </a:xfrm>
        </p:spPr>
        <p:txBody>
          <a:bodyPr>
            <a:normAutofit/>
          </a:bodyPr>
          <a:lstStyle/>
          <a:p>
            <a:pPr>
              <a:spcAft>
                <a:spcPts val="600"/>
              </a:spcAft>
            </a:pPr>
            <a:fld id="{33D1D9DC-EAB2-4C60-990F-FB4B44659139}" type="datetime1">
              <a:rPr lang="en-US">
                <a:solidFill>
                  <a:srgbClr val="FFFFFF"/>
                </a:solidFill>
              </a:rPr>
              <a:pPr>
                <a:spcAft>
                  <a:spcPts val="600"/>
                </a:spcAft>
              </a:pPr>
              <a:t>11/28/2021</a:t>
            </a:fld>
            <a:endParaRPr lang="en-US">
              <a:solidFill>
                <a:srgbClr val="FFFFFF"/>
              </a:solidFill>
            </a:endParaRPr>
          </a:p>
        </p:txBody>
      </p:sp>
      <p:sp>
        <p:nvSpPr>
          <p:cNvPr id="3" name="Footer Placeholder 2">
            <a:extLst>
              <a:ext uri="{FF2B5EF4-FFF2-40B4-BE49-F238E27FC236}">
                <a16:creationId xmlns:a16="http://schemas.microsoft.com/office/drawing/2014/main" id="{E7224EE8-AD2C-4AF8-B59D-F2EE94B7D06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METEY ENGINEERING AND CONSULTANCY PVT LTD</a:t>
            </a:r>
          </a:p>
        </p:txBody>
      </p:sp>
      <p:sp>
        <p:nvSpPr>
          <p:cNvPr id="4" name="Slide Number Placeholder 3">
            <a:extLst>
              <a:ext uri="{FF2B5EF4-FFF2-40B4-BE49-F238E27FC236}">
                <a16:creationId xmlns:a16="http://schemas.microsoft.com/office/drawing/2014/main" id="{8345E9BF-EBEA-49F3-91D3-0B8E96F65A7E}"/>
              </a:ext>
            </a:extLst>
          </p:cNvPr>
          <p:cNvSpPr>
            <a:spLocks noGrp="1"/>
          </p:cNvSpPr>
          <p:nvPr>
            <p:ph type="sldNum" sz="quarter" idx="12"/>
          </p:nvPr>
        </p:nvSpPr>
        <p:spPr>
          <a:xfrm>
            <a:off x="8610600" y="6356350"/>
            <a:ext cx="2743200" cy="365125"/>
          </a:xfrm>
        </p:spPr>
        <p:txBody>
          <a:bodyPr>
            <a:normAutofit/>
          </a:bodyPr>
          <a:lstStyle/>
          <a:p>
            <a:pPr>
              <a:spcAft>
                <a:spcPts val="600"/>
              </a:spcAft>
            </a:pPr>
            <a:fld id="{DDC06A91-B13A-404D-A1B7-E4B568BA2786}" type="slidenum">
              <a:rPr lang="en-US">
                <a:solidFill>
                  <a:srgbClr val="FFFFFF"/>
                </a:solidFill>
              </a:rPr>
              <a:pPr>
                <a:spcAft>
                  <a:spcPts val="600"/>
                </a:spcAft>
              </a:pPr>
              <a:t>73</a:t>
            </a:fld>
            <a:endParaRPr lang="en-US">
              <a:solidFill>
                <a:srgbClr val="FFFFFF"/>
              </a:solidFill>
            </a:endParaRPr>
          </a:p>
        </p:txBody>
      </p:sp>
    </p:spTree>
    <p:extLst>
      <p:ext uri="{BB962C8B-B14F-4D97-AF65-F5344CB8AC3E}">
        <p14:creationId xmlns:p14="http://schemas.microsoft.com/office/powerpoint/2010/main" val="37765468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building, outdoor, roof&#10;&#10;Description automatically generated">
            <a:extLst>
              <a:ext uri="{FF2B5EF4-FFF2-40B4-BE49-F238E27FC236}">
                <a16:creationId xmlns:a16="http://schemas.microsoft.com/office/drawing/2014/main" id="{2B79DD9B-396A-48C0-9032-2BFEF267EF92}"/>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B5D45935-C310-473C-B504-35C2551B2525}"/>
              </a:ext>
            </a:extLst>
          </p:cNvPr>
          <p:cNvSpPr>
            <a:spLocks noGrp="1"/>
          </p:cNvSpPr>
          <p:nvPr>
            <p:ph type="dt" sz="half" idx="10"/>
          </p:nvPr>
        </p:nvSpPr>
        <p:spPr>
          <a:xfrm>
            <a:off x="838200" y="6356350"/>
            <a:ext cx="2743200" cy="365125"/>
          </a:xfrm>
        </p:spPr>
        <p:txBody>
          <a:bodyPr>
            <a:normAutofit/>
          </a:bodyPr>
          <a:lstStyle/>
          <a:p>
            <a:pPr>
              <a:spcAft>
                <a:spcPts val="600"/>
              </a:spcAft>
            </a:pPr>
            <a:fld id="{33D1D9DC-EAB2-4C60-990F-FB4B44659139}" type="datetime1">
              <a:rPr lang="en-US">
                <a:solidFill>
                  <a:srgbClr val="FFFFFF"/>
                </a:solidFill>
              </a:rPr>
              <a:pPr>
                <a:spcAft>
                  <a:spcPts val="600"/>
                </a:spcAft>
              </a:pPr>
              <a:t>11/28/2021</a:t>
            </a:fld>
            <a:endParaRPr lang="en-US">
              <a:solidFill>
                <a:srgbClr val="FFFFFF"/>
              </a:solidFill>
            </a:endParaRPr>
          </a:p>
        </p:txBody>
      </p:sp>
      <p:sp>
        <p:nvSpPr>
          <p:cNvPr id="3" name="Footer Placeholder 2">
            <a:extLst>
              <a:ext uri="{FF2B5EF4-FFF2-40B4-BE49-F238E27FC236}">
                <a16:creationId xmlns:a16="http://schemas.microsoft.com/office/drawing/2014/main" id="{8127461B-43CA-443A-9FCA-257955F5193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METEY ENGINEERING AND CONSULTANCY PVT LTD</a:t>
            </a:r>
          </a:p>
        </p:txBody>
      </p:sp>
      <p:sp>
        <p:nvSpPr>
          <p:cNvPr id="4" name="Slide Number Placeholder 3">
            <a:extLst>
              <a:ext uri="{FF2B5EF4-FFF2-40B4-BE49-F238E27FC236}">
                <a16:creationId xmlns:a16="http://schemas.microsoft.com/office/drawing/2014/main" id="{3FD816A6-7690-4822-9B63-1954027AC0E8}"/>
              </a:ext>
            </a:extLst>
          </p:cNvPr>
          <p:cNvSpPr>
            <a:spLocks noGrp="1"/>
          </p:cNvSpPr>
          <p:nvPr>
            <p:ph type="sldNum" sz="quarter" idx="12"/>
          </p:nvPr>
        </p:nvSpPr>
        <p:spPr>
          <a:xfrm>
            <a:off x="8610600" y="6356350"/>
            <a:ext cx="2743200" cy="365125"/>
          </a:xfrm>
        </p:spPr>
        <p:txBody>
          <a:bodyPr>
            <a:normAutofit/>
          </a:bodyPr>
          <a:lstStyle/>
          <a:p>
            <a:pPr>
              <a:spcAft>
                <a:spcPts val="600"/>
              </a:spcAft>
            </a:pPr>
            <a:fld id="{DDC06A91-B13A-404D-A1B7-E4B568BA2786}" type="slidenum">
              <a:rPr lang="en-US">
                <a:solidFill>
                  <a:srgbClr val="FFFFFF"/>
                </a:solidFill>
              </a:rPr>
              <a:pPr>
                <a:spcAft>
                  <a:spcPts val="600"/>
                </a:spcAft>
              </a:pPr>
              <a:t>74</a:t>
            </a:fld>
            <a:endParaRPr lang="en-US">
              <a:solidFill>
                <a:srgbClr val="FFFFFF"/>
              </a:solidFill>
            </a:endParaRPr>
          </a:p>
        </p:txBody>
      </p:sp>
    </p:spTree>
    <p:extLst>
      <p:ext uri="{BB962C8B-B14F-4D97-AF65-F5344CB8AC3E}">
        <p14:creationId xmlns:p14="http://schemas.microsoft.com/office/powerpoint/2010/main" val="16192303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picture containing green, building, stadium&#10;&#10;Description automatically generated">
            <a:extLst>
              <a:ext uri="{FF2B5EF4-FFF2-40B4-BE49-F238E27FC236}">
                <a16:creationId xmlns:a16="http://schemas.microsoft.com/office/drawing/2014/main" id="{D9A19896-1A39-4FFB-9D43-55EF1BA2E355}"/>
              </a:ext>
            </a:extLst>
          </p:cNvPr>
          <p:cNvPicPr>
            <a:picLocks noChangeAspect="1"/>
          </p:cNvPicPr>
          <p:nvPr/>
        </p:nvPicPr>
        <p:blipFill rotWithShape="1">
          <a:blip r:embed="rId2">
            <a:extLst>
              <a:ext uri="{28A0092B-C50C-407E-A947-70E740481C1C}">
                <a14:useLocalDpi xmlns:a14="http://schemas.microsoft.com/office/drawing/2010/main" val="0"/>
              </a:ext>
            </a:extLst>
          </a:blip>
          <a:srcRect t="50" r="2" b="2"/>
          <a:stretch/>
        </p:blipFill>
        <p:spPr>
          <a:xfrm>
            <a:off x="1" y="10"/>
            <a:ext cx="6099048" cy="3428990"/>
          </a:xfrm>
          <a:prstGeom prst="rect">
            <a:avLst/>
          </a:prstGeom>
        </p:spPr>
      </p:pic>
      <p:pic>
        <p:nvPicPr>
          <p:cNvPr id="6" name="Picture 5" descr="A building under construction&#10;&#10;Description automatically generated with medium confidence">
            <a:extLst>
              <a:ext uri="{FF2B5EF4-FFF2-40B4-BE49-F238E27FC236}">
                <a16:creationId xmlns:a16="http://schemas.microsoft.com/office/drawing/2014/main" id="{8EDEA4EF-E409-4D77-AF27-2BB37D4A50BE}"/>
              </a:ext>
            </a:extLst>
          </p:cNvPr>
          <p:cNvPicPr>
            <a:picLocks noChangeAspect="1"/>
          </p:cNvPicPr>
          <p:nvPr/>
        </p:nvPicPr>
        <p:blipFill rotWithShape="1">
          <a:blip r:embed="rId3">
            <a:extLst>
              <a:ext uri="{28A0092B-C50C-407E-A947-70E740481C1C}">
                <a14:useLocalDpi xmlns:a14="http://schemas.microsoft.com/office/drawing/2010/main" val="0"/>
              </a:ext>
            </a:extLst>
          </a:blip>
          <a:srcRect t="50" r="2" b="2"/>
          <a:stretch/>
        </p:blipFill>
        <p:spPr>
          <a:xfrm>
            <a:off x="6092952" y="10"/>
            <a:ext cx="6099048" cy="3428990"/>
          </a:xfrm>
          <a:prstGeom prst="rect">
            <a:avLst/>
          </a:prstGeom>
        </p:spPr>
      </p:pic>
      <p:pic>
        <p:nvPicPr>
          <p:cNvPr id="8" name="Picture 7" descr="A high angle view of a stadium&#10;&#10;Description automatically generated with low confidence">
            <a:extLst>
              <a:ext uri="{FF2B5EF4-FFF2-40B4-BE49-F238E27FC236}">
                <a16:creationId xmlns:a16="http://schemas.microsoft.com/office/drawing/2014/main" id="{106B9331-3719-43D4-BDCF-2A022D32AF8E}"/>
              </a:ext>
            </a:extLst>
          </p:cNvPr>
          <p:cNvPicPr>
            <a:picLocks noChangeAspect="1"/>
          </p:cNvPicPr>
          <p:nvPr/>
        </p:nvPicPr>
        <p:blipFill rotWithShape="1">
          <a:blip r:embed="rId4">
            <a:extLst>
              <a:ext uri="{28A0092B-C50C-407E-A947-70E740481C1C}">
                <a14:useLocalDpi xmlns:a14="http://schemas.microsoft.com/office/drawing/2010/main" val="0"/>
              </a:ext>
            </a:extLst>
          </a:blip>
          <a:srcRect t="50" r="2" b="2"/>
          <a:stretch/>
        </p:blipFill>
        <p:spPr>
          <a:xfrm>
            <a:off x="1" y="3429000"/>
            <a:ext cx="6099048" cy="3429000"/>
          </a:xfrm>
          <a:prstGeom prst="rect">
            <a:avLst/>
          </a:prstGeom>
        </p:spPr>
      </p:pic>
      <p:sp>
        <p:nvSpPr>
          <p:cNvPr id="2" name="Date Placeholder 1">
            <a:extLst>
              <a:ext uri="{FF2B5EF4-FFF2-40B4-BE49-F238E27FC236}">
                <a16:creationId xmlns:a16="http://schemas.microsoft.com/office/drawing/2014/main" id="{8126D300-888C-4B72-9AAE-BC236D06C512}"/>
              </a:ext>
            </a:extLst>
          </p:cNvPr>
          <p:cNvSpPr>
            <a:spLocks noGrp="1"/>
          </p:cNvSpPr>
          <p:nvPr>
            <p:ph type="dt" sz="half" idx="10"/>
          </p:nvPr>
        </p:nvSpPr>
        <p:spPr>
          <a:xfrm>
            <a:off x="838200" y="6356350"/>
            <a:ext cx="2743200" cy="365125"/>
          </a:xfrm>
        </p:spPr>
        <p:txBody>
          <a:bodyPr>
            <a:normAutofit/>
          </a:bodyPr>
          <a:lstStyle/>
          <a:p>
            <a:pPr>
              <a:spcAft>
                <a:spcPts val="600"/>
              </a:spcAft>
            </a:pPr>
            <a:fld id="{33D1D9DC-EAB2-4C60-990F-FB4B44659139}" type="datetime1">
              <a:rPr lang="en-US">
                <a:solidFill>
                  <a:srgbClr val="FFFFFF"/>
                </a:solidFill>
              </a:rPr>
              <a:pPr>
                <a:spcAft>
                  <a:spcPts val="600"/>
                </a:spcAft>
              </a:pPr>
              <a:t>11/28/2021</a:t>
            </a:fld>
            <a:endParaRPr lang="en-US">
              <a:solidFill>
                <a:srgbClr val="FFFFFF"/>
              </a:solidFill>
            </a:endParaRPr>
          </a:p>
        </p:txBody>
      </p:sp>
      <p:pic>
        <p:nvPicPr>
          <p:cNvPr id="10" name="Picture 9" descr="A building under construction&#10;&#10;Description automatically generated with medium confidence">
            <a:extLst>
              <a:ext uri="{FF2B5EF4-FFF2-40B4-BE49-F238E27FC236}">
                <a16:creationId xmlns:a16="http://schemas.microsoft.com/office/drawing/2014/main" id="{ED1AABA0-C429-46F2-AD79-E1E2F975F7BC}"/>
              </a:ext>
            </a:extLst>
          </p:cNvPr>
          <p:cNvPicPr>
            <a:picLocks noChangeAspect="1"/>
          </p:cNvPicPr>
          <p:nvPr/>
        </p:nvPicPr>
        <p:blipFill rotWithShape="1">
          <a:blip r:embed="rId5">
            <a:extLst>
              <a:ext uri="{28A0092B-C50C-407E-A947-70E740481C1C}">
                <a14:useLocalDpi xmlns:a14="http://schemas.microsoft.com/office/drawing/2010/main" val="0"/>
              </a:ext>
            </a:extLst>
          </a:blip>
          <a:srcRect t="16186" r="2" b="8853"/>
          <a:stretch/>
        </p:blipFill>
        <p:spPr>
          <a:xfrm>
            <a:off x="6092952" y="3429000"/>
            <a:ext cx="6099048" cy="3429000"/>
          </a:xfrm>
          <a:prstGeom prst="rect">
            <a:avLst/>
          </a:prstGeom>
        </p:spPr>
      </p:pic>
      <p:sp>
        <p:nvSpPr>
          <p:cNvPr id="3" name="Footer Placeholder 2">
            <a:extLst>
              <a:ext uri="{FF2B5EF4-FFF2-40B4-BE49-F238E27FC236}">
                <a16:creationId xmlns:a16="http://schemas.microsoft.com/office/drawing/2014/main" id="{9BCCABD0-D236-4766-AC64-E2AF30D9047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METEY ENGINEERING AND CONSULTANCY PVT LTD</a:t>
            </a:r>
          </a:p>
        </p:txBody>
      </p:sp>
      <p:sp>
        <p:nvSpPr>
          <p:cNvPr id="4" name="Slide Number Placeholder 3">
            <a:extLst>
              <a:ext uri="{FF2B5EF4-FFF2-40B4-BE49-F238E27FC236}">
                <a16:creationId xmlns:a16="http://schemas.microsoft.com/office/drawing/2014/main" id="{6142BA30-27EC-44DD-A548-07128A82C41C}"/>
              </a:ext>
            </a:extLst>
          </p:cNvPr>
          <p:cNvSpPr>
            <a:spLocks noGrp="1"/>
          </p:cNvSpPr>
          <p:nvPr>
            <p:ph type="sldNum" sz="quarter" idx="12"/>
          </p:nvPr>
        </p:nvSpPr>
        <p:spPr>
          <a:xfrm>
            <a:off x="8610600" y="6356350"/>
            <a:ext cx="2743200" cy="365125"/>
          </a:xfrm>
        </p:spPr>
        <p:txBody>
          <a:bodyPr>
            <a:normAutofit/>
          </a:bodyPr>
          <a:lstStyle/>
          <a:p>
            <a:pPr>
              <a:spcAft>
                <a:spcPts val="600"/>
              </a:spcAft>
            </a:pPr>
            <a:fld id="{DDC06A91-B13A-404D-A1B7-E4B568BA2786}" type="slidenum">
              <a:rPr lang="en-US">
                <a:solidFill>
                  <a:srgbClr val="FFFFFF"/>
                </a:solidFill>
              </a:rPr>
              <a:pPr>
                <a:spcAft>
                  <a:spcPts val="600"/>
                </a:spcAft>
              </a:pPr>
              <a:t>75</a:t>
            </a:fld>
            <a:endParaRPr lang="en-US">
              <a:solidFill>
                <a:srgbClr val="FFFFFF"/>
              </a:solidFill>
            </a:endParaRPr>
          </a:p>
        </p:txBody>
      </p:sp>
    </p:spTree>
    <p:extLst>
      <p:ext uri="{BB962C8B-B14F-4D97-AF65-F5344CB8AC3E}">
        <p14:creationId xmlns:p14="http://schemas.microsoft.com/office/powerpoint/2010/main" val="15098277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03359"/>
            <a:ext cx="10515600" cy="1325563"/>
          </a:xfrm>
        </p:spPr>
        <p:txBody>
          <a:bodyPr>
            <a:normAutofit/>
          </a:bodyPr>
          <a:lstStyle/>
          <a:p>
            <a:pPr algn="ctr"/>
            <a:r>
              <a:rPr lang="en-US" dirty="0"/>
              <a:t>Precast/Prefabricated construction using concrete/steel</a:t>
            </a:r>
          </a:p>
        </p:txBody>
      </p:sp>
      <p:sp>
        <p:nvSpPr>
          <p:cNvPr id="4" name="Date Placeholder 3"/>
          <p:cNvSpPr>
            <a:spLocks noGrp="1"/>
          </p:cNvSpPr>
          <p:nvPr>
            <p:ph type="dt" sz="half" idx="10"/>
          </p:nvPr>
        </p:nvSpPr>
        <p:spPr/>
        <p:txBody>
          <a:bodyPr/>
          <a:lstStyle/>
          <a:p>
            <a:fld id="{0DCD66C8-C95D-42D6-8079-76D3ACB32ECD}" type="datetime1">
              <a:rPr lang="en-US" smtClean="0"/>
              <a:t>11/28/2021</a:t>
            </a:fld>
            <a:endParaRPr lang="en-US"/>
          </a:p>
        </p:txBody>
      </p:sp>
      <p:sp>
        <p:nvSpPr>
          <p:cNvPr id="7" name="Footer Placeholder 6"/>
          <p:cNvSpPr>
            <a:spLocks noGrp="1"/>
          </p:cNvSpPr>
          <p:nvPr>
            <p:ph type="ftr" sz="quarter" idx="11"/>
          </p:nvPr>
        </p:nvSpPr>
        <p:spPr/>
        <p:txBody>
          <a:bodyPr/>
          <a:lstStyle/>
          <a:p>
            <a:r>
              <a:rPr lang="en-US"/>
              <a:t>METEY ENGINEERING AND CONSULTANCY PVT LTD</a:t>
            </a:r>
          </a:p>
        </p:txBody>
      </p:sp>
      <p:sp>
        <p:nvSpPr>
          <p:cNvPr id="8" name="Slide Number Placeholder 7"/>
          <p:cNvSpPr>
            <a:spLocks noGrp="1"/>
          </p:cNvSpPr>
          <p:nvPr>
            <p:ph type="sldNum" sz="quarter" idx="12"/>
          </p:nvPr>
        </p:nvSpPr>
        <p:spPr/>
        <p:txBody>
          <a:bodyPr/>
          <a:lstStyle/>
          <a:p>
            <a:fld id="{DDC06A91-B13A-404D-A1B7-E4B568BA2786}" type="slidenum">
              <a:rPr lang="en-US" smtClean="0"/>
              <a:t>76</a:t>
            </a:fld>
            <a:endParaRPr lang="en-US"/>
          </a:p>
        </p:txBody>
      </p:sp>
      <p:pic>
        <p:nvPicPr>
          <p:cNvPr id="6" name="Picture 5"/>
          <p:cNvPicPr>
            <a:picLocks noChangeAspect="1"/>
          </p:cNvPicPr>
          <p:nvPr/>
        </p:nvPicPr>
        <p:blipFill>
          <a:blip r:embed="rId3"/>
          <a:stretch>
            <a:fillRect/>
          </a:stretch>
        </p:blipFill>
        <p:spPr>
          <a:xfrm>
            <a:off x="11485205" y="5988098"/>
            <a:ext cx="706795" cy="869902"/>
          </a:xfrm>
          <a:prstGeom prst="rect">
            <a:avLst/>
          </a:prstGeom>
        </p:spPr>
      </p:pic>
    </p:spTree>
    <p:extLst>
      <p:ext uri="{BB962C8B-B14F-4D97-AF65-F5344CB8AC3E}">
        <p14:creationId xmlns:p14="http://schemas.microsoft.com/office/powerpoint/2010/main" val="20513010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14600"/>
            <a:ext cx="8229600" cy="1143000"/>
          </a:xfrm>
        </p:spPr>
        <p:txBody>
          <a:bodyPr>
            <a:normAutofit/>
          </a:bodyPr>
          <a:lstStyle/>
          <a:p>
            <a:r>
              <a:rPr lang="en-US" sz="6000" dirty="0"/>
              <a:t>PRECAST ABROAD</a:t>
            </a:r>
          </a:p>
        </p:txBody>
      </p:sp>
      <p:pic>
        <p:nvPicPr>
          <p:cNvPr id="3" name="Picture 2"/>
          <p:cNvPicPr>
            <a:picLocks noChangeAspect="1"/>
          </p:cNvPicPr>
          <p:nvPr/>
        </p:nvPicPr>
        <p:blipFill>
          <a:blip r:embed="rId2"/>
          <a:stretch>
            <a:fillRect/>
          </a:stretch>
        </p:blipFill>
        <p:spPr>
          <a:xfrm>
            <a:off x="11240942" y="5771083"/>
            <a:ext cx="951058" cy="1170533"/>
          </a:xfrm>
          <a:prstGeom prst="rect">
            <a:avLst/>
          </a:prstGeom>
        </p:spPr>
      </p:pic>
      <p:sp>
        <p:nvSpPr>
          <p:cNvPr id="4" name="Date Placeholder 3"/>
          <p:cNvSpPr>
            <a:spLocks noGrp="1"/>
          </p:cNvSpPr>
          <p:nvPr>
            <p:ph type="dt" sz="half" idx="10"/>
          </p:nvPr>
        </p:nvSpPr>
        <p:spPr/>
        <p:txBody>
          <a:bodyPr/>
          <a:lstStyle/>
          <a:p>
            <a:fld id="{7AE76968-A9DF-4E4F-A5BA-B48D9F9E09F1}"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77</a:t>
            </a:fld>
            <a:endParaRPr lang="en-US"/>
          </a:p>
        </p:txBody>
      </p:sp>
    </p:spTree>
    <p:extLst>
      <p:ext uri="{BB962C8B-B14F-4D97-AF65-F5344CB8AC3E}">
        <p14:creationId xmlns:p14="http://schemas.microsoft.com/office/powerpoint/2010/main" val="37498808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Buildings from Middle east</a:t>
            </a:r>
          </a:p>
        </p:txBody>
      </p:sp>
      <p:pic>
        <p:nvPicPr>
          <p:cNvPr id="70658" name="Picture 2" descr="E:\101MSDCF\DSC0165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379464" y="1600201"/>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70659" name="Picture 3" descr="E:\101MSDCF\DSC0165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494264" y="1600201"/>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1240942" y="5687467"/>
            <a:ext cx="951058" cy="1170533"/>
          </a:xfrm>
          <a:prstGeom prst="rect">
            <a:avLst/>
          </a:prstGeom>
        </p:spPr>
      </p:pic>
      <p:sp>
        <p:nvSpPr>
          <p:cNvPr id="4" name="Date Placeholder 3"/>
          <p:cNvSpPr>
            <a:spLocks noGrp="1"/>
          </p:cNvSpPr>
          <p:nvPr>
            <p:ph type="dt" sz="half" idx="10"/>
          </p:nvPr>
        </p:nvSpPr>
        <p:spPr/>
        <p:txBody>
          <a:bodyPr/>
          <a:lstStyle/>
          <a:p>
            <a:fld id="{5379015E-ADA4-44ED-9FA8-B8E6F650FC3F}"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78</a:t>
            </a:fld>
            <a:endParaRPr lang="en-US"/>
          </a:p>
        </p:txBody>
      </p:sp>
    </p:spTree>
    <p:extLst>
      <p:ext uri="{BB962C8B-B14F-4D97-AF65-F5344CB8AC3E}">
        <p14:creationId xmlns:p14="http://schemas.microsoft.com/office/powerpoint/2010/main" val="34996224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E:\101MSDCF\DSC01662.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71683" name="Picture 3" descr="E:\101MSDCF\DSC0172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p:txBody>
          <a:bodyPr/>
          <a:lstStyle/>
          <a:p>
            <a:r>
              <a:rPr lang="en-US" dirty="0"/>
              <a:t>Buildings from Middle east</a:t>
            </a:r>
          </a:p>
        </p:txBody>
      </p:sp>
      <p:pic>
        <p:nvPicPr>
          <p:cNvPr id="2" name="Picture 1"/>
          <p:cNvPicPr>
            <a:picLocks noChangeAspect="1"/>
          </p:cNvPicPr>
          <p:nvPr/>
        </p:nvPicPr>
        <p:blipFill>
          <a:blip r:embed="rId4"/>
          <a:stretch>
            <a:fillRect/>
          </a:stretch>
        </p:blipFill>
        <p:spPr>
          <a:xfrm>
            <a:off x="11335471" y="5687467"/>
            <a:ext cx="951058" cy="1170533"/>
          </a:xfrm>
          <a:prstGeom prst="rect">
            <a:avLst/>
          </a:prstGeom>
        </p:spPr>
      </p:pic>
      <p:sp>
        <p:nvSpPr>
          <p:cNvPr id="3" name="Date Placeholder 2"/>
          <p:cNvSpPr>
            <a:spLocks noGrp="1"/>
          </p:cNvSpPr>
          <p:nvPr>
            <p:ph type="dt" sz="half" idx="10"/>
          </p:nvPr>
        </p:nvSpPr>
        <p:spPr/>
        <p:txBody>
          <a:bodyPr/>
          <a:lstStyle/>
          <a:p>
            <a:fld id="{992600DD-6937-4A0C-A8FA-78711ABC7CFA}"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79</a:t>
            </a:fld>
            <a:endParaRPr lang="en-US"/>
          </a:p>
        </p:txBody>
      </p:sp>
    </p:spTree>
    <p:extLst>
      <p:ext uri="{BB962C8B-B14F-4D97-AF65-F5344CB8AC3E}">
        <p14:creationId xmlns:p14="http://schemas.microsoft.com/office/powerpoint/2010/main" val="1143038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BB73E3-B302-4068-BF41-53CBD4F5E121}"/>
              </a:ext>
            </a:extLst>
          </p:cNvPr>
          <p:cNvSpPr>
            <a:spLocks noGrp="1"/>
          </p:cNvSpPr>
          <p:nvPr>
            <p:ph type="subTitle" idx="1"/>
          </p:nvPr>
        </p:nvSpPr>
        <p:spPr>
          <a:xfrm>
            <a:off x="1143856" y="345130"/>
            <a:ext cx="9417977" cy="1195993"/>
          </a:xfrm>
        </p:spPr>
        <p:txBody>
          <a:bodyPr>
            <a:normAutofit/>
          </a:bodyPr>
          <a:lstStyle/>
          <a:p>
            <a:r>
              <a:rPr lang="en-IN" sz="4000" dirty="0"/>
              <a:t>LOAD BEARING MASONRY CONSTRUCTION</a:t>
            </a:r>
          </a:p>
        </p:txBody>
      </p:sp>
      <p:sp>
        <p:nvSpPr>
          <p:cNvPr id="4" name="Date Placeholder 3">
            <a:extLst>
              <a:ext uri="{FF2B5EF4-FFF2-40B4-BE49-F238E27FC236}">
                <a16:creationId xmlns:a16="http://schemas.microsoft.com/office/drawing/2014/main" id="{709EE504-8D1E-46D3-BEB1-79E82E782B7A}"/>
              </a:ext>
            </a:extLst>
          </p:cNvPr>
          <p:cNvSpPr>
            <a:spLocks noGrp="1"/>
          </p:cNvSpPr>
          <p:nvPr>
            <p:ph type="dt" sz="half" idx="10"/>
          </p:nvPr>
        </p:nvSpPr>
        <p:spPr/>
        <p:txBody>
          <a:bodyPr/>
          <a:lstStyle/>
          <a:p>
            <a:fld id="{03812D63-CAA0-4886-A7A4-F991CD15F13A}" type="datetime1">
              <a:rPr lang="en-US" smtClean="0"/>
              <a:t>11/28/2021</a:t>
            </a:fld>
            <a:endParaRPr lang="en-US"/>
          </a:p>
        </p:txBody>
      </p:sp>
      <p:sp>
        <p:nvSpPr>
          <p:cNvPr id="5" name="Footer Placeholder 4">
            <a:extLst>
              <a:ext uri="{FF2B5EF4-FFF2-40B4-BE49-F238E27FC236}">
                <a16:creationId xmlns:a16="http://schemas.microsoft.com/office/drawing/2014/main" id="{474D91A7-FD99-4300-A14B-3EAD2A9D6C4D}"/>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D7DC76EE-50A1-4F68-A2C7-4CAC39C0A085}"/>
              </a:ext>
            </a:extLst>
          </p:cNvPr>
          <p:cNvSpPr>
            <a:spLocks noGrp="1"/>
          </p:cNvSpPr>
          <p:nvPr>
            <p:ph type="sldNum" sz="quarter" idx="12"/>
          </p:nvPr>
        </p:nvSpPr>
        <p:spPr/>
        <p:txBody>
          <a:bodyPr/>
          <a:lstStyle/>
          <a:p>
            <a:fld id="{DDC06A91-B13A-404D-A1B7-E4B568BA2786}" type="slidenum">
              <a:rPr lang="en-US" smtClean="0"/>
              <a:t>8</a:t>
            </a:fld>
            <a:endParaRPr lang="en-US"/>
          </a:p>
        </p:txBody>
      </p:sp>
      <p:pic>
        <p:nvPicPr>
          <p:cNvPr id="7" name="Picture 6">
            <a:extLst>
              <a:ext uri="{FF2B5EF4-FFF2-40B4-BE49-F238E27FC236}">
                <a16:creationId xmlns:a16="http://schemas.microsoft.com/office/drawing/2014/main" id="{D43CD923-DBCC-46BD-9E91-A63285D2C933}"/>
              </a:ext>
            </a:extLst>
          </p:cNvPr>
          <p:cNvPicPr>
            <a:picLocks noChangeAspect="1"/>
          </p:cNvPicPr>
          <p:nvPr/>
        </p:nvPicPr>
        <p:blipFill>
          <a:blip r:embed="rId2"/>
          <a:stretch>
            <a:fillRect/>
          </a:stretch>
        </p:blipFill>
        <p:spPr>
          <a:xfrm>
            <a:off x="394190" y="1161687"/>
            <a:ext cx="5243638" cy="4817873"/>
          </a:xfrm>
          <a:prstGeom prst="rect">
            <a:avLst/>
          </a:prstGeom>
        </p:spPr>
      </p:pic>
      <p:pic>
        <p:nvPicPr>
          <p:cNvPr id="9" name="Picture 8">
            <a:extLst>
              <a:ext uri="{FF2B5EF4-FFF2-40B4-BE49-F238E27FC236}">
                <a16:creationId xmlns:a16="http://schemas.microsoft.com/office/drawing/2014/main" id="{6A8506C3-0B64-4F8C-B1B0-D11FA25FB7C1}"/>
              </a:ext>
            </a:extLst>
          </p:cNvPr>
          <p:cNvPicPr>
            <a:picLocks noChangeAspect="1"/>
          </p:cNvPicPr>
          <p:nvPr/>
        </p:nvPicPr>
        <p:blipFill>
          <a:blip r:embed="rId3"/>
          <a:stretch>
            <a:fillRect/>
          </a:stretch>
        </p:blipFill>
        <p:spPr>
          <a:xfrm>
            <a:off x="6769789" y="1226882"/>
            <a:ext cx="5266048" cy="4817873"/>
          </a:xfrm>
          <a:prstGeom prst="rect">
            <a:avLst/>
          </a:prstGeom>
        </p:spPr>
      </p:pic>
    </p:spTree>
    <p:extLst>
      <p:ext uri="{BB962C8B-B14F-4D97-AF65-F5344CB8AC3E}">
        <p14:creationId xmlns:p14="http://schemas.microsoft.com/office/powerpoint/2010/main" val="32343035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E:\101MSDCF\DSC01939.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72707" name="Picture 3" descr="E:\101MSDCF\DSC01942.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494264" y="1600201"/>
            <a:ext cx="3394472" cy="45259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981200" y="274638"/>
            <a:ext cx="8229600" cy="1143000"/>
          </a:xfrm>
        </p:spPr>
        <p:txBody>
          <a:bodyPr/>
          <a:lstStyle/>
          <a:p>
            <a:r>
              <a:rPr lang="en-US" dirty="0"/>
              <a:t>Buildings from Middle east</a:t>
            </a:r>
          </a:p>
        </p:txBody>
      </p:sp>
      <p:pic>
        <p:nvPicPr>
          <p:cNvPr id="2" name="Picture 1"/>
          <p:cNvPicPr>
            <a:picLocks noChangeAspect="1"/>
          </p:cNvPicPr>
          <p:nvPr/>
        </p:nvPicPr>
        <p:blipFill>
          <a:blip r:embed="rId4"/>
          <a:stretch>
            <a:fillRect/>
          </a:stretch>
        </p:blipFill>
        <p:spPr>
          <a:xfrm>
            <a:off x="11240942" y="5550942"/>
            <a:ext cx="951058" cy="1170533"/>
          </a:xfrm>
          <a:prstGeom prst="rect">
            <a:avLst/>
          </a:prstGeom>
        </p:spPr>
      </p:pic>
      <p:sp>
        <p:nvSpPr>
          <p:cNvPr id="3" name="Date Placeholder 2"/>
          <p:cNvSpPr>
            <a:spLocks noGrp="1"/>
          </p:cNvSpPr>
          <p:nvPr>
            <p:ph type="dt" sz="half" idx="10"/>
          </p:nvPr>
        </p:nvSpPr>
        <p:spPr/>
        <p:txBody>
          <a:bodyPr/>
          <a:lstStyle/>
          <a:p>
            <a:fld id="{58BD2A3F-785F-4F60-811A-1E57A9446F2F}"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80</a:t>
            </a:fld>
            <a:endParaRPr lang="en-US"/>
          </a:p>
        </p:txBody>
      </p:sp>
    </p:spTree>
    <p:extLst>
      <p:ext uri="{BB962C8B-B14F-4D97-AF65-F5344CB8AC3E}">
        <p14:creationId xmlns:p14="http://schemas.microsoft.com/office/powerpoint/2010/main" val="28328088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1" y="2362200"/>
            <a:ext cx="6553200" cy="2862322"/>
          </a:xfrm>
          <a:prstGeom prst="rect">
            <a:avLst/>
          </a:prstGeom>
        </p:spPr>
        <p:txBody>
          <a:bodyPr wrap="square">
            <a:spAutoFit/>
          </a:bodyPr>
          <a:lstStyle/>
          <a:p>
            <a:pPr lvl="0" algn="ctr" fontAlgn="base">
              <a:spcBef>
                <a:spcPct val="0"/>
              </a:spcBef>
              <a:spcAft>
                <a:spcPct val="0"/>
              </a:spcAft>
              <a:defRPr/>
            </a:pPr>
            <a:r>
              <a:rPr lang="en-US" sz="6000" b="1" dirty="0"/>
              <a:t>PRECAST PROJECTS IN </a:t>
            </a:r>
          </a:p>
          <a:p>
            <a:pPr lvl="0" algn="ctr" fontAlgn="base">
              <a:spcBef>
                <a:spcPct val="0"/>
              </a:spcBef>
              <a:spcAft>
                <a:spcPct val="0"/>
              </a:spcAft>
              <a:defRPr/>
            </a:pPr>
            <a:r>
              <a:rPr lang="en-US" sz="6000" b="1" dirty="0"/>
              <a:t>INDIA</a:t>
            </a:r>
            <a:endParaRPr lang="en-IN" sz="6000" b="1" dirty="0"/>
          </a:p>
        </p:txBody>
      </p:sp>
      <p:pic>
        <p:nvPicPr>
          <p:cNvPr id="4" name="Picture 3"/>
          <p:cNvPicPr>
            <a:picLocks noChangeAspect="1"/>
          </p:cNvPicPr>
          <p:nvPr/>
        </p:nvPicPr>
        <p:blipFill>
          <a:blip r:embed="rId2"/>
          <a:stretch>
            <a:fillRect/>
          </a:stretch>
        </p:blipFill>
        <p:spPr>
          <a:xfrm>
            <a:off x="11240942" y="5687467"/>
            <a:ext cx="951058" cy="1170533"/>
          </a:xfrm>
          <a:prstGeom prst="rect">
            <a:avLst/>
          </a:prstGeom>
        </p:spPr>
      </p:pic>
      <p:sp>
        <p:nvSpPr>
          <p:cNvPr id="3" name="Date Placeholder 2"/>
          <p:cNvSpPr>
            <a:spLocks noGrp="1"/>
          </p:cNvSpPr>
          <p:nvPr>
            <p:ph type="dt" sz="half" idx="10"/>
          </p:nvPr>
        </p:nvSpPr>
        <p:spPr/>
        <p:txBody>
          <a:bodyPr/>
          <a:lstStyle/>
          <a:p>
            <a:fld id="{0CD74151-E820-4039-9881-3F1D115DB821}"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81</a:t>
            </a:fld>
            <a:endParaRPr lang="en-US"/>
          </a:p>
        </p:txBody>
      </p:sp>
    </p:spTree>
    <p:extLst>
      <p:ext uri="{BB962C8B-B14F-4D97-AF65-F5344CB8AC3E}">
        <p14:creationId xmlns:p14="http://schemas.microsoft.com/office/powerpoint/2010/main" val="37493249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443569"/>
            <a:ext cx="6553200" cy="3631763"/>
          </a:xfrm>
          <a:prstGeom prst="rect">
            <a:avLst/>
          </a:prstGeom>
        </p:spPr>
        <p:txBody>
          <a:bodyPr wrap="square">
            <a:spAutoFit/>
          </a:bodyPr>
          <a:lstStyle/>
          <a:p>
            <a:pPr algn="ctr"/>
            <a:r>
              <a:rPr lang="en-IE" sz="3200" b="1" dirty="0" err="1">
                <a:latin typeface="Corbel" pitchFamily="34" charset="0"/>
              </a:rPr>
              <a:t>Santushti</a:t>
            </a:r>
            <a:r>
              <a:rPr lang="en-IE" sz="3200" b="1" dirty="0">
                <a:latin typeface="Corbel" pitchFamily="34" charset="0"/>
              </a:rPr>
              <a:t> Homes at </a:t>
            </a:r>
            <a:r>
              <a:rPr lang="en-IE" sz="3200" b="1" dirty="0" err="1">
                <a:latin typeface="Corbel" pitchFamily="34" charset="0"/>
              </a:rPr>
              <a:t>Bhiwadi</a:t>
            </a:r>
            <a:endParaRPr lang="en-US" sz="3200" dirty="0">
              <a:latin typeface="Corbel" pitchFamily="34" charset="0"/>
            </a:endParaRPr>
          </a:p>
          <a:p>
            <a:pPr algn="ctr"/>
            <a:r>
              <a:rPr lang="en-IE" dirty="0">
                <a:latin typeface="Corbel" pitchFamily="34" charset="0"/>
              </a:rPr>
              <a:t> </a:t>
            </a:r>
            <a:endParaRPr lang="en-US" dirty="0">
              <a:latin typeface="Corbel" pitchFamily="34" charset="0"/>
            </a:endParaRPr>
          </a:p>
          <a:p>
            <a:pPr lvl="0" algn="ctr"/>
            <a:r>
              <a:rPr lang="en-US" sz="3600" dirty="0">
                <a:latin typeface="Corbel" pitchFamily="34" charset="0"/>
              </a:rPr>
              <a:t>250 affordable homes</a:t>
            </a:r>
          </a:p>
          <a:p>
            <a:pPr lvl="0" algn="ctr"/>
            <a:r>
              <a:rPr lang="en-US" sz="3600" dirty="0">
                <a:latin typeface="Corbel" pitchFamily="34" charset="0"/>
              </a:rPr>
              <a:t>G+3 Storied 3 Blocks</a:t>
            </a:r>
          </a:p>
          <a:p>
            <a:pPr lvl="0" algn="ctr"/>
            <a:r>
              <a:rPr lang="en-US" sz="3600" dirty="0">
                <a:latin typeface="Corbel" pitchFamily="34" charset="0"/>
              </a:rPr>
              <a:t>Load bearing Precast walls</a:t>
            </a:r>
          </a:p>
          <a:p>
            <a:pPr lvl="0" algn="ctr"/>
            <a:r>
              <a:rPr lang="en-US" sz="3600" dirty="0">
                <a:latin typeface="Corbel" pitchFamily="34" charset="0"/>
              </a:rPr>
              <a:t>Precast Solid Slabs (room size)</a:t>
            </a:r>
          </a:p>
          <a:p>
            <a:pPr lvl="0" algn="ctr"/>
            <a:r>
              <a:rPr lang="en-US" sz="3600" dirty="0">
                <a:latin typeface="Corbel" pitchFamily="34" charset="0"/>
              </a:rPr>
              <a:t>Site Based Precast Plant</a:t>
            </a:r>
          </a:p>
        </p:txBody>
      </p:sp>
      <p:pic>
        <p:nvPicPr>
          <p:cNvPr id="4" name="Picture 3"/>
          <p:cNvPicPr>
            <a:picLocks noChangeAspect="1"/>
          </p:cNvPicPr>
          <p:nvPr/>
        </p:nvPicPr>
        <p:blipFill>
          <a:blip r:embed="rId2"/>
          <a:stretch>
            <a:fillRect/>
          </a:stretch>
        </p:blipFill>
        <p:spPr>
          <a:xfrm>
            <a:off x="11240942" y="5624599"/>
            <a:ext cx="951058" cy="1170533"/>
          </a:xfrm>
          <a:prstGeom prst="rect">
            <a:avLst/>
          </a:prstGeom>
        </p:spPr>
      </p:pic>
      <p:sp>
        <p:nvSpPr>
          <p:cNvPr id="3" name="Date Placeholder 2"/>
          <p:cNvSpPr>
            <a:spLocks noGrp="1"/>
          </p:cNvSpPr>
          <p:nvPr>
            <p:ph type="dt" sz="half" idx="10"/>
          </p:nvPr>
        </p:nvSpPr>
        <p:spPr/>
        <p:txBody>
          <a:bodyPr/>
          <a:lstStyle/>
          <a:p>
            <a:fld id="{A786C17D-0F33-452A-90E2-B4CE6DE2E7E0}"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82</a:t>
            </a:fld>
            <a:endParaRPr lang="en-US"/>
          </a:p>
        </p:txBody>
      </p:sp>
    </p:spTree>
    <p:extLst>
      <p:ext uri="{BB962C8B-B14F-4D97-AF65-F5344CB8AC3E}">
        <p14:creationId xmlns:p14="http://schemas.microsoft.com/office/powerpoint/2010/main" val="14188612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20120625-00103.jpg"/>
          <p:cNvPicPr>
            <a:picLocks noChangeAspect="1"/>
          </p:cNvPicPr>
          <p:nvPr/>
        </p:nvPicPr>
        <p:blipFill>
          <a:blip r:embed="rId2" cstate="print"/>
          <a:stretch>
            <a:fillRect/>
          </a:stretch>
        </p:blipFill>
        <p:spPr>
          <a:xfrm>
            <a:off x="1676400" y="0"/>
            <a:ext cx="9144000" cy="6858000"/>
          </a:xfrm>
          <a:prstGeom prst="rect">
            <a:avLst/>
          </a:prstGeom>
        </p:spPr>
      </p:pic>
      <p:pic>
        <p:nvPicPr>
          <p:cNvPr id="2" name="Picture 1"/>
          <p:cNvPicPr>
            <a:picLocks noChangeAspect="1"/>
          </p:cNvPicPr>
          <p:nvPr/>
        </p:nvPicPr>
        <p:blipFill>
          <a:blip r:embed="rId3"/>
          <a:stretch>
            <a:fillRect/>
          </a:stretch>
        </p:blipFill>
        <p:spPr>
          <a:xfrm>
            <a:off x="11125200" y="5687467"/>
            <a:ext cx="1066800" cy="1170533"/>
          </a:xfrm>
          <a:prstGeom prst="rect">
            <a:avLst/>
          </a:prstGeom>
        </p:spPr>
      </p:pic>
      <p:sp>
        <p:nvSpPr>
          <p:cNvPr id="3" name="Date Placeholder 2"/>
          <p:cNvSpPr>
            <a:spLocks noGrp="1"/>
          </p:cNvSpPr>
          <p:nvPr>
            <p:ph type="dt" sz="half" idx="10"/>
          </p:nvPr>
        </p:nvSpPr>
        <p:spPr/>
        <p:txBody>
          <a:bodyPr/>
          <a:lstStyle/>
          <a:p>
            <a:fld id="{7FD52D9A-40E4-4A37-B7FF-3FBCE2F64008}"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83</a:t>
            </a:fld>
            <a:endParaRPr lang="en-US"/>
          </a:p>
        </p:txBody>
      </p:sp>
    </p:spTree>
    <p:extLst>
      <p:ext uri="{BB962C8B-B14F-4D97-AF65-F5344CB8AC3E}">
        <p14:creationId xmlns:p14="http://schemas.microsoft.com/office/powerpoint/2010/main" val="390544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AVINDRA-PC\Innovela-Ravindra\Photos\Sweta\10-08-12\IMG-20120625-00102.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pic>
        <p:nvPicPr>
          <p:cNvPr id="2" name="Picture 1"/>
          <p:cNvPicPr>
            <a:picLocks noChangeAspect="1"/>
          </p:cNvPicPr>
          <p:nvPr/>
        </p:nvPicPr>
        <p:blipFill>
          <a:blip r:embed="rId3"/>
          <a:stretch>
            <a:fillRect/>
          </a:stretch>
        </p:blipFill>
        <p:spPr>
          <a:xfrm>
            <a:off x="11240942" y="0"/>
            <a:ext cx="951058" cy="1170533"/>
          </a:xfrm>
          <a:prstGeom prst="rect">
            <a:avLst/>
          </a:prstGeom>
        </p:spPr>
      </p:pic>
      <p:sp>
        <p:nvSpPr>
          <p:cNvPr id="3" name="Date Placeholder 2"/>
          <p:cNvSpPr>
            <a:spLocks noGrp="1"/>
          </p:cNvSpPr>
          <p:nvPr>
            <p:ph type="dt" sz="half" idx="10"/>
          </p:nvPr>
        </p:nvSpPr>
        <p:spPr/>
        <p:txBody>
          <a:bodyPr/>
          <a:lstStyle/>
          <a:p>
            <a:fld id="{4B3427D3-1196-48FF-83A8-CA305682C2DC}"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84</a:t>
            </a:fld>
            <a:endParaRPr lang="en-US"/>
          </a:p>
        </p:txBody>
      </p:sp>
    </p:spTree>
    <p:extLst>
      <p:ext uri="{BB962C8B-B14F-4D97-AF65-F5344CB8AC3E}">
        <p14:creationId xmlns:p14="http://schemas.microsoft.com/office/powerpoint/2010/main" val="41325009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AVINDRA-PC\Innovela-Ravindra\Photos\L&amp;T\05-29-12\DSC_0004.JPG"/>
          <p:cNvPicPr>
            <a:picLocks noChangeAspect="1" noChangeArrowheads="1"/>
          </p:cNvPicPr>
          <p:nvPr/>
        </p:nvPicPr>
        <p:blipFill>
          <a:blip r:embed="rId2" cstate="print"/>
          <a:srcRect/>
          <a:stretch>
            <a:fillRect/>
          </a:stretch>
        </p:blipFill>
        <p:spPr bwMode="auto">
          <a:xfrm>
            <a:off x="1468099" y="0"/>
            <a:ext cx="9199902" cy="6858000"/>
          </a:xfrm>
          <a:prstGeom prst="rect">
            <a:avLst/>
          </a:prstGeom>
          <a:noFill/>
        </p:spPr>
      </p:pic>
      <p:pic>
        <p:nvPicPr>
          <p:cNvPr id="2" name="Picture 1"/>
          <p:cNvPicPr>
            <a:picLocks noChangeAspect="1"/>
          </p:cNvPicPr>
          <p:nvPr/>
        </p:nvPicPr>
        <p:blipFill>
          <a:blip r:embed="rId3"/>
          <a:stretch>
            <a:fillRect/>
          </a:stretch>
        </p:blipFill>
        <p:spPr>
          <a:xfrm>
            <a:off x="11240942" y="5687467"/>
            <a:ext cx="951058" cy="1170533"/>
          </a:xfrm>
          <a:prstGeom prst="rect">
            <a:avLst/>
          </a:prstGeom>
        </p:spPr>
      </p:pic>
      <p:sp>
        <p:nvSpPr>
          <p:cNvPr id="3" name="Date Placeholder 2"/>
          <p:cNvSpPr>
            <a:spLocks noGrp="1"/>
          </p:cNvSpPr>
          <p:nvPr>
            <p:ph type="dt" sz="half" idx="10"/>
          </p:nvPr>
        </p:nvSpPr>
        <p:spPr/>
        <p:txBody>
          <a:bodyPr/>
          <a:lstStyle/>
          <a:p>
            <a:fld id="{A718F97A-4E64-4D4C-BDD1-E98904A0B757}"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85</a:t>
            </a:fld>
            <a:endParaRPr lang="en-US"/>
          </a:p>
        </p:txBody>
      </p:sp>
    </p:spTree>
    <p:extLst>
      <p:ext uri="{BB962C8B-B14F-4D97-AF65-F5344CB8AC3E}">
        <p14:creationId xmlns:p14="http://schemas.microsoft.com/office/powerpoint/2010/main" val="37790449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D3CA3-D71C-4AA1-AD34-3A921CABC043}" type="datetime1">
              <a:rPr lang="en-US" smtClean="0"/>
              <a:t>11/28/2021</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764391002"/>
              </p:ext>
            </p:extLst>
          </p:nvPr>
        </p:nvGraphicFramePr>
        <p:xfrm>
          <a:off x="491319" y="961942"/>
          <a:ext cx="11095630" cy="5250034"/>
        </p:xfrm>
        <a:graphic>
          <a:graphicData uri="http://schemas.openxmlformats.org/drawingml/2006/table">
            <a:tbl>
              <a:tblPr>
                <a:tableStyleId>{5C22544A-7EE6-4342-B048-85BDC9FD1C3A}</a:tableStyleId>
              </a:tblPr>
              <a:tblGrid>
                <a:gridCol w="2906973">
                  <a:extLst>
                    <a:ext uri="{9D8B030D-6E8A-4147-A177-3AD203B41FA5}">
                      <a16:colId xmlns:a16="http://schemas.microsoft.com/office/drawing/2014/main" val="20000"/>
                    </a:ext>
                  </a:extLst>
                </a:gridCol>
                <a:gridCol w="3566870">
                  <a:extLst>
                    <a:ext uri="{9D8B030D-6E8A-4147-A177-3AD203B41FA5}">
                      <a16:colId xmlns:a16="http://schemas.microsoft.com/office/drawing/2014/main" val="20001"/>
                    </a:ext>
                  </a:extLst>
                </a:gridCol>
                <a:gridCol w="1067849">
                  <a:extLst>
                    <a:ext uri="{9D8B030D-6E8A-4147-A177-3AD203B41FA5}">
                      <a16:colId xmlns:a16="http://schemas.microsoft.com/office/drawing/2014/main" val="20002"/>
                    </a:ext>
                  </a:extLst>
                </a:gridCol>
                <a:gridCol w="1184646">
                  <a:extLst>
                    <a:ext uri="{9D8B030D-6E8A-4147-A177-3AD203B41FA5}">
                      <a16:colId xmlns:a16="http://schemas.microsoft.com/office/drawing/2014/main" val="20003"/>
                    </a:ext>
                  </a:extLst>
                </a:gridCol>
                <a:gridCol w="1184646">
                  <a:extLst>
                    <a:ext uri="{9D8B030D-6E8A-4147-A177-3AD203B41FA5}">
                      <a16:colId xmlns:a16="http://schemas.microsoft.com/office/drawing/2014/main" val="20004"/>
                    </a:ext>
                  </a:extLst>
                </a:gridCol>
                <a:gridCol w="1184646">
                  <a:extLst>
                    <a:ext uri="{9D8B030D-6E8A-4147-A177-3AD203B41FA5}">
                      <a16:colId xmlns:a16="http://schemas.microsoft.com/office/drawing/2014/main" val="20005"/>
                    </a:ext>
                  </a:extLst>
                </a:gridCol>
              </a:tblGrid>
              <a:tr h="248080">
                <a:tc>
                  <a:txBody>
                    <a:bodyPr/>
                    <a:lstStyle/>
                    <a:p>
                      <a:pPr algn="ctr" fontAlgn="ctr"/>
                      <a:r>
                        <a:rPr lang="en-US" sz="1200" u="none" strike="noStrike" dirty="0">
                          <a:effectLst/>
                        </a:rPr>
                        <a:t> </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800" u="none" strike="noStrike">
                          <a:effectLst/>
                        </a:rPr>
                        <a:t>Parameter</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n-US" sz="1800" u="none" strike="noStrike">
                          <a:effectLst/>
                        </a:rPr>
                        <a:t>Units</a:t>
                      </a:r>
                      <a:endParaRPr lang="en-US" sz="1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800" u="none" strike="noStrike">
                          <a:effectLst/>
                        </a:rPr>
                        <a:t>Case-1</a:t>
                      </a:r>
                      <a:endParaRPr lang="en-US" sz="1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800" u="none" strike="noStrike">
                          <a:effectLst/>
                        </a:rPr>
                        <a:t>Case-2</a:t>
                      </a:r>
                      <a:endParaRPr lang="en-US" sz="1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800" u="none" strike="noStrike">
                          <a:effectLst/>
                        </a:rPr>
                        <a:t>Case-3</a:t>
                      </a:r>
                      <a:endParaRPr lang="en-US" sz="18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0"/>
                  </a:ext>
                </a:extLst>
              </a:tr>
              <a:tr h="181616">
                <a:tc>
                  <a:txBody>
                    <a:bodyPr/>
                    <a:lstStyle/>
                    <a:p>
                      <a:pPr algn="ctr" fontAlgn="ctr"/>
                      <a:r>
                        <a:rPr lang="en-US" sz="1200" u="none" strike="noStrike">
                          <a:effectLst/>
                        </a:rPr>
                        <a:t>Scale</a:t>
                      </a:r>
                      <a:endParaRPr lang="en-US" sz="1200" b="1"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200" u="none" strike="noStrike">
                          <a:effectLst/>
                        </a:rPr>
                        <a:t>Built up area required</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mn.sft</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1"/>
                  </a:ext>
                </a:extLst>
              </a:tr>
              <a:tr h="181616">
                <a:tc rowSpan="3">
                  <a:txBody>
                    <a:bodyPr/>
                    <a:lstStyle/>
                    <a:p>
                      <a:pPr algn="ctr" fontAlgn="ctr"/>
                      <a:r>
                        <a:rPr lang="en-US" sz="1200" u="none" strike="noStrike">
                          <a:effectLst/>
                        </a:rPr>
                        <a:t>Investment</a:t>
                      </a:r>
                      <a:endParaRPr lang="en-US" sz="1200" b="1"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200" u="none" strike="noStrike">
                          <a:effectLst/>
                        </a:rPr>
                        <a:t>Precast plant</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 cr</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17</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22</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2"/>
                  </a:ext>
                </a:extLst>
              </a:tr>
              <a:tr h="181616">
                <a:tc vMerge="1">
                  <a:txBody>
                    <a:bodyPr/>
                    <a:lstStyle/>
                    <a:p>
                      <a:endParaRPr lang="en-US"/>
                    </a:p>
                  </a:txBody>
                  <a:tcPr/>
                </a:tc>
                <a:tc>
                  <a:txBody>
                    <a:bodyPr/>
                    <a:lstStyle/>
                    <a:p>
                      <a:pPr algn="l" fontAlgn="b"/>
                      <a:r>
                        <a:rPr lang="en-US" sz="1200" u="none" strike="noStrike">
                          <a:effectLst/>
                        </a:rPr>
                        <a:t>Additional site machinery</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 cr</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3"/>
                  </a:ext>
                </a:extLst>
              </a:tr>
              <a:tr h="181616">
                <a:tc vMerge="1">
                  <a:txBody>
                    <a:bodyPr/>
                    <a:lstStyle/>
                    <a:p>
                      <a:endParaRPr lang="en-US"/>
                    </a:p>
                  </a:txBody>
                  <a:tcPr/>
                </a:tc>
                <a:tc>
                  <a:txBody>
                    <a:bodyPr/>
                    <a:lstStyle/>
                    <a:p>
                      <a:pPr algn="l" fontAlgn="b"/>
                      <a:r>
                        <a:rPr lang="en-US" sz="1200" u="none" strike="noStrike">
                          <a:effectLst/>
                        </a:rPr>
                        <a:t>Any other major capex required</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 cr</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4"/>
                  </a:ext>
                </a:extLst>
              </a:tr>
              <a:tr h="181616">
                <a:tc>
                  <a:txBody>
                    <a:bodyPr/>
                    <a:lstStyle/>
                    <a:p>
                      <a:pPr algn="ctr" fontAlgn="ctr"/>
                      <a:r>
                        <a:rPr lang="en-US" sz="1200" u="none" strike="noStrike">
                          <a:effectLst/>
                        </a:rPr>
                        <a:t>Total</a:t>
                      </a:r>
                      <a:endParaRPr lang="en-US" sz="1200" b="1"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18</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24</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30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5"/>
                  </a:ext>
                </a:extLst>
              </a:tr>
              <a:tr h="181616">
                <a:tc rowSpan="7">
                  <a:txBody>
                    <a:bodyPr/>
                    <a:lstStyle/>
                    <a:p>
                      <a:pPr algn="ctr" fontAlgn="ctr"/>
                      <a:r>
                        <a:rPr lang="en-US" sz="1200" u="none" strike="noStrike">
                          <a:effectLst/>
                        </a:rPr>
                        <a:t>Operating costs in precast</a:t>
                      </a:r>
                      <a:endParaRPr lang="en-US" sz="1200" b="1"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200" u="none" strike="noStrike">
                          <a:effectLst/>
                        </a:rPr>
                        <a:t>Operating cost of plant</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Rs/sft</a:t>
                      </a:r>
                      <a:endParaRPr lang="en-US" sz="1200" b="0" i="0" u="none" strike="noStrike">
                        <a:solidFill>
                          <a:srgbClr val="000000"/>
                        </a:solidFill>
                        <a:effectLst/>
                        <a:latin typeface="Calibri" panose="020F0502020204030204" pitchFamily="34" charset="0"/>
                      </a:endParaRPr>
                    </a:p>
                  </a:txBody>
                  <a:tcPr marL="0" marR="0" marT="0" marB="0" anchor="b"/>
                </a:tc>
                <a:tc rowSpan="6">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0" marR="0" marT="0" marB="0" anchor="b"/>
                </a:tc>
                <a:tc rowSpan="6">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0" marR="0" marT="0" marB="0" anchor="b"/>
                </a:tc>
                <a:tc rowSpan="6">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6"/>
                  </a:ext>
                </a:extLst>
              </a:tr>
              <a:tr h="181616">
                <a:tc vMerge="1">
                  <a:txBody>
                    <a:bodyPr/>
                    <a:lstStyle/>
                    <a:p>
                      <a:endParaRPr lang="en-US"/>
                    </a:p>
                  </a:txBody>
                  <a:tcPr/>
                </a:tc>
                <a:tc>
                  <a:txBody>
                    <a:bodyPr/>
                    <a:lstStyle/>
                    <a:p>
                      <a:pPr algn="l" fontAlgn="b"/>
                      <a:r>
                        <a:rPr lang="en-US" sz="1200" u="none" strike="noStrike">
                          <a:effectLst/>
                        </a:rPr>
                        <a:t>Material costs</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Rs/sft</a:t>
                      </a:r>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7"/>
                  </a:ext>
                </a:extLst>
              </a:tr>
              <a:tr h="181616">
                <a:tc vMerge="1">
                  <a:txBody>
                    <a:bodyPr/>
                    <a:lstStyle/>
                    <a:p>
                      <a:endParaRPr lang="en-US"/>
                    </a:p>
                  </a:txBody>
                  <a:tcPr/>
                </a:tc>
                <a:tc>
                  <a:txBody>
                    <a:bodyPr/>
                    <a:lstStyle/>
                    <a:p>
                      <a:pPr algn="l" fontAlgn="b"/>
                      <a:r>
                        <a:rPr lang="en-US" sz="1200" u="none" strike="noStrike">
                          <a:effectLst/>
                        </a:rPr>
                        <a:t>Total cost of production</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Rs/sft</a:t>
                      </a:r>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8"/>
                  </a:ext>
                </a:extLst>
              </a:tr>
              <a:tr h="181616">
                <a:tc vMerge="1">
                  <a:txBody>
                    <a:bodyPr/>
                    <a:lstStyle/>
                    <a:p>
                      <a:endParaRPr lang="en-US"/>
                    </a:p>
                  </a:txBody>
                  <a:tcPr/>
                </a:tc>
                <a:tc>
                  <a:txBody>
                    <a:bodyPr/>
                    <a:lstStyle/>
                    <a:p>
                      <a:pPr algn="l" fontAlgn="b"/>
                      <a:r>
                        <a:rPr lang="en-US" sz="1200" u="none" strike="noStrike">
                          <a:effectLst/>
                        </a:rPr>
                        <a:t>Transportation costs</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Rs/sft</a:t>
                      </a:r>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9"/>
                  </a:ext>
                </a:extLst>
              </a:tr>
              <a:tr h="181616">
                <a:tc vMerge="1">
                  <a:txBody>
                    <a:bodyPr/>
                    <a:lstStyle/>
                    <a:p>
                      <a:endParaRPr lang="en-US"/>
                    </a:p>
                  </a:txBody>
                  <a:tcPr/>
                </a:tc>
                <a:tc>
                  <a:txBody>
                    <a:bodyPr/>
                    <a:lstStyle/>
                    <a:p>
                      <a:pPr algn="l" fontAlgn="b"/>
                      <a:r>
                        <a:rPr lang="en-US" sz="1200" u="none" strike="noStrike">
                          <a:effectLst/>
                        </a:rPr>
                        <a:t>Labour costs</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Rs/sft</a:t>
                      </a:r>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0"/>
                  </a:ext>
                </a:extLst>
              </a:tr>
              <a:tr h="181616">
                <a:tc vMerge="1">
                  <a:txBody>
                    <a:bodyPr/>
                    <a:lstStyle/>
                    <a:p>
                      <a:endParaRPr lang="en-US"/>
                    </a:p>
                  </a:txBody>
                  <a:tcPr/>
                </a:tc>
                <a:tc>
                  <a:txBody>
                    <a:bodyPr/>
                    <a:lstStyle/>
                    <a:p>
                      <a:pPr algn="l" fontAlgn="b"/>
                      <a:r>
                        <a:rPr lang="en-US" sz="1200" u="none" strike="noStrike">
                          <a:effectLst/>
                        </a:rPr>
                        <a:t>Operating cost of onsite equipment</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Rs/sft</a:t>
                      </a:r>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1"/>
                  </a:ext>
                </a:extLst>
              </a:tr>
              <a:tr h="181616">
                <a:tc vMerge="1">
                  <a:txBody>
                    <a:bodyPr/>
                    <a:lstStyle/>
                    <a:p>
                      <a:endParaRPr lang="en-US"/>
                    </a:p>
                  </a:txBody>
                  <a:tcPr/>
                </a:tc>
                <a:tc>
                  <a:txBody>
                    <a:bodyPr/>
                    <a:lstStyle/>
                    <a:p>
                      <a:pPr algn="l" fontAlgn="b"/>
                      <a:r>
                        <a:rPr lang="en-US" sz="1200" u="none" strike="noStrike">
                          <a:effectLst/>
                        </a:rPr>
                        <a:t>Total cost of construction</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Rs/sft</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1000</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950</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900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2"/>
                  </a:ext>
                </a:extLst>
              </a:tr>
              <a:tr h="181616">
                <a:tc rowSpan="4">
                  <a:txBody>
                    <a:bodyPr/>
                    <a:lstStyle/>
                    <a:p>
                      <a:pPr algn="ctr" fontAlgn="ctr"/>
                      <a:r>
                        <a:rPr lang="en-US" sz="1200" u="none" strike="noStrike" dirty="0">
                          <a:effectLst/>
                        </a:rPr>
                        <a:t>Costs in conventional construction</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1200" u="none" strike="noStrike">
                          <a:effectLst/>
                        </a:rPr>
                        <a:t>Material costs</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Rs/sft</a:t>
                      </a:r>
                      <a:endParaRPr lang="en-US" sz="1200" b="0" i="0" u="none" strike="noStrike">
                        <a:solidFill>
                          <a:srgbClr val="000000"/>
                        </a:solidFill>
                        <a:effectLst/>
                        <a:latin typeface="Calibri" panose="020F0502020204030204" pitchFamily="34" charset="0"/>
                      </a:endParaRPr>
                    </a:p>
                  </a:txBody>
                  <a:tcPr marL="0" marR="0" marT="0" marB="0" anchor="b"/>
                </a:tc>
                <a:tc rowSpan="3">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0" marR="0" marT="0" marB="0" anchor="b"/>
                </a:tc>
                <a:tc rowSpan="3">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0" marR="0" marT="0" marB="0" anchor="b"/>
                </a:tc>
                <a:tc rowSpan="3">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3"/>
                  </a:ext>
                </a:extLst>
              </a:tr>
              <a:tr h="181616">
                <a:tc vMerge="1">
                  <a:txBody>
                    <a:bodyPr/>
                    <a:lstStyle/>
                    <a:p>
                      <a:endParaRPr lang="en-US"/>
                    </a:p>
                  </a:txBody>
                  <a:tcPr/>
                </a:tc>
                <a:tc>
                  <a:txBody>
                    <a:bodyPr/>
                    <a:lstStyle/>
                    <a:p>
                      <a:pPr algn="l" fontAlgn="b"/>
                      <a:r>
                        <a:rPr lang="en-US" sz="1200" u="none" strike="noStrike">
                          <a:effectLst/>
                        </a:rPr>
                        <a:t>Operating machinery</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Rs/sft</a:t>
                      </a:r>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4"/>
                  </a:ext>
                </a:extLst>
              </a:tr>
              <a:tr h="181616">
                <a:tc vMerge="1">
                  <a:txBody>
                    <a:bodyPr/>
                    <a:lstStyle/>
                    <a:p>
                      <a:endParaRPr lang="en-US"/>
                    </a:p>
                  </a:txBody>
                  <a:tcPr/>
                </a:tc>
                <a:tc>
                  <a:txBody>
                    <a:bodyPr/>
                    <a:lstStyle/>
                    <a:p>
                      <a:pPr algn="l" fontAlgn="b"/>
                      <a:r>
                        <a:rPr lang="en-US" sz="1200" u="none" strike="noStrike">
                          <a:effectLst/>
                        </a:rPr>
                        <a:t>Labour costs</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Rs/sft</a:t>
                      </a:r>
                      <a:endParaRPr lang="en-US" sz="1200" b="0" i="0" u="none" strike="noStrike">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b"/>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5"/>
                  </a:ext>
                </a:extLst>
              </a:tr>
              <a:tr h="181616">
                <a:tc vMerge="1">
                  <a:txBody>
                    <a:bodyPr/>
                    <a:lstStyle/>
                    <a:p>
                      <a:endParaRPr lang="en-US"/>
                    </a:p>
                  </a:txBody>
                  <a:tcPr/>
                </a:tc>
                <a:tc>
                  <a:txBody>
                    <a:bodyPr/>
                    <a:lstStyle/>
                    <a:p>
                      <a:pPr algn="l" fontAlgn="b"/>
                      <a:r>
                        <a:rPr lang="en-US" sz="1200" u="none" strike="noStrike">
                          <a:effectLst/>
                        </a:rPr>
                        <a:t>Total cost of construction</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Rs/sft</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1200</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1200</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1200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6"/>
                  </a:ext>
                </a:extLst>
              </a:tr>
              <a:tr h="181616">
                <a:tc rowSpan="2">
                  <a:txBody>
                    <a:bodyPr/>
                    <a:lstStyle/>
                    <a:p>
                      <a:pPr algn="ctr" fontAlgn="ctr"/>
                      <a:r>
                        <a:rPr lang="en-US" sz="1200" u="none" strike="noStrike" dirty="0" err="1">
                          <a:effectLst/>
                        </a:rPr>
                        <a:t>Labour</a:t>
                      </a:r>
                      <a:endParaRPr lang="en-US" sz="12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1200" u="none" strike="noStrike">
                          <a:effectLst/>
                        </a:rPr>
                        <a:t>Skilled labour required</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no.</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40</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40</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40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7"/>
                  </a:ext>
                </a:extLst>
              </a:tr>
              <a:tr h="181616">
                <a:tc vMerge="1">
                  <a:txBody>
                    <a:bodyPr/>
                    <a:lstStyle/>
                    <a:p>
                      <a:endParaRPr lang="en-US"/>
                    </a:p>
                  </a:txBody>
                  <a:tcPr/>
                </a:tc>
                <a:tc>
                  <a:txBody>
                    <a:bodyPr/>
                    <a:lstStyle/>
                    <a:p>
                      <a:pPr algn="l" fontAlgn="b"/>
                      <a:r>
                        <a:rPr lang="en-US" sz="1200" u="none" strike="noStrike">
                          <a:effectLst/>
                        </a:rPr>
                        <a:t>Unskilled labour required</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no.</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20</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20</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20</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8"/>
                  </a:ext>
                </a:extLst>
              </a:tr>
              <a:tr h="345936">
                <a:tc rowSpan="2">
                  <a:txBody>
                    <a:bodyPr/>
                    <a:lstStyle/>
                    <a:p>
                      <a:pPr algn="ctr" fontAlgn="ctr"/>
                      <a:r>
                        <a:rPr lang="en-US" sz="1200" u="none" strike="noStrike">
                          <a:effectLst/>
                        </a:rPr>
                        <a:t>Time</a:t>
                      </a:r>
                      <a:endParaRPr lang="en-US" sz="1200" b="1"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200" u="none" strike="noStrike">
                          <a:effectLst/>
                        </a:rPr>
                        <a:t>Time of construction using precast</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days</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12 to 15 months</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15 to 18 months</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20 to 24 months</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9"/>
                  </a:ext>
                </a:extLst>
              </a:tr>
              <a:tr h="332098">
                <a:tc vMerge="1">
                  <a:txBody>
                    <a:bodyPr/>
                    <a:lstStyle/>
                    <a:p>
                      <a:endParaRPr lang="en-US"/>
                    </a:p>
                  </a:txBody>
                  <a:tcPr/>
                </a:tc>
                <a:tc>
                  <a:txBody>
                    <a:bodyPr/>
                    <a:lstStyle/>
                    <a:p>
                      <a:pPr algn="l" fontAlgn="b"/>
                      <a:r>
                        <a:rPr lang="en-US" sz="1200" u="none" strike="noStrike">
                          <a:effectLst/>
                        </a:rPr>
                        <a:t>Time of construction using conventional</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days</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36 months</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48 months</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60 months</a:t>
                      </a:r>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20"/>
                  </a:ext>
                </a:extLst>
              </a:tr>
              <a:tr h="172968">
                <a:tc rowSpan="5">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tc rowSpan="5" gridSpan="3">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tc>
                <a:tc rowSpan="5" h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tc rowSpan="5" h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21"/>
                  </a:ext>
                </a:extLst>
              </a:tr>
              <a:tr h="248080">
                <a:tc v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800" u="none" strike="noStrike">
                          <a:effectLst/>
                        </a:rPr>
                        <a:t>Assumptions:</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0" marR="0" marT="0" marB="0" anchor="b"/>
                </a:tc>
                <a:tc gridSpan="3" vMerge="1">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tc>
                <a:tc hMerge="1" v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tc hMerge="1" v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22"/>
                  </a:ext>
                </a:extLst>
              </a:tr>
              <a:tr h="181616">
                <a:tc v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200" u="none" strike="noStrike">
                          <a:effectLst/>
                        </a:rPr>
                        <a:t>Unit size</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dirty="0">
                          <a:effectLst/>
                        </a:rPr>
                        <a:t>500 </a:t>
                      </a:r>
                      <a:r>
                        <a:rPr lang="en-US" sz="1200" u="none" strike="noStrike" dirty="0" err="1">
                          <a:effectLst/>
                        </a:rPr>
                        <a:t>sft</a:t>
                      </a:r>
                      <a:endParaRPr lang="en-US" sz="1200" b="0" i="0" u="none" strike="noStrike" dirty="0">
                        <a:solidFill>
                          <a:srgbClr val="000000"/>
                        </a:solidFill>
                        <a:effectLst/>
                        <a:latin typeface="Calibri" panose="020F0502020204030204" pitchFamily="34" charset="0"/>
                      </a:endParaRPr>
                    </a:p>
                  </a:txBody>
                  <a:tcPr marL="0" marR="0" marT="0" marB="0" anchor="b"/>
                </a:tc>
                <a:tc gridSpan="3" vMerge="1">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tc>
                <a:tc hMerge="1" v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tc hMerge="1" v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23"/>
                  </a:ext>
                </a:extLst>
              </a:tr>
              <a:tr h="181616">
                <a:tc v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200" u="none" strike="noStrike">
                          <a:effectLst/>
                        </a:rPr>
                        <a:t>Design</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a:effectLst/>
                        </a:rPr>
                        <a:t>Simple</a:t>
                      </a:r>
                      <a:endParaRPr lang="en-US" sz="1200" b="0" i="0" u="none" strike="noStrike">
                        <a:solidFill>
                          <a:srgbClr val="000000"/>
                        </a:solidFill>
                        <a:effectLst/>
                        <a:latin typeface="Calibri" panose="020F0502020204030204" pitchFamily="34" charset="0"/>
                      </a:endParaRPr>
                    </a:p>
                  </a:txBody>
                  <a:tcPr marL="0" marR="0" marT="0" marB="0" anchor="b"/>
                </a:tc>
                <a:tc gridSpan="3" vMerge="1">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tc>
                <a:tc hMerge="1" v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tc hMerge="1" v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24"/>
                  </a:ext>
                </a:extLst>
              </a:tr>
              <a:tr h="181616">
                <a:tc vMerge="1">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200" u="none" strike="noStrike">
                          <a:effectLst/>
                        </a:rPr>
                        <a:t>Configuration</a:t>
                      </a:r>
                      <a:endParaRPr lang="en-US" sz="12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dirty="0">
                          <a:effectLst/>
                        </a:rPr>
                        <a:t>G+4</a:t>
                      </a:r>
                      <a:endParaRPr lang="en-US" sz="1200" b="0" i="0" u="none" strike="noStrike" dirty="0">
                        <a:solidFill>
                          <a:srgbClr val="000000"/>
                        </a:solidFill>
                        <a:effectLst/>
                        <a:latin typeface="Calibri" panose="020F0502020204030204" pitchFamily="34" charset="0"/>
                      </a:endParaRPr>
                    </a:p>
                  </a:txBody>
                  <a:tcPr marL="0" marR="0" marT="0" marB="0" anchor="b"/>
                </a:tc>
                <a:tc gridSpan="3" vMerge="1">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tc>
                <a:tc hMerge="1" vMerge="1">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tc>
                <a:tc hMerge="1" vMerge="1">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25"/>
                  </a:ext>
                </a:extLst>
              </a:tr>
            </a:tbl>
          </a:graphicData>
        </a:graphic>
      </p:graphicFrame>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86</a:t>
            </a:fld>
            <a:endParaRPr lang="en-US"/>
          </a:p>
        </p:txBody>
      </p:sp>
      <p:sp>
        <p:nvSpPr>
          <p:cNvPr id="7" name="Rectangle 6"/>
          <p:cNvSpPr/>
          <p:nvPr/>
        </p:nvSpPr>
        <p:spPr>
          <a:xfrm>
            <a:off x="3715035" y="284168"/>
            <a:ext cx="4648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PRECAST SET UP SCALE VS COST</a:t>
            </a:r>
          </a:p>
        </p:txBody>
      </p:sp>
      <p:pic>
        <p:nvPicPr>
          <p:cNvPr id="8" name="Picture 7"/>
          <p:cNvPicPr>
            <a:picLocks noChangeAspect="1"/>
          </p:cNvPicPr>
          <p:nvPr/>
        </p:nvPicPr>
        <p:blipFill>
          <a:blip r:embed="rId2"/>
          <a:stretch>
            <a:fillRect/>
          </a:stretch>
        </p:blipFill>
        <p:spPr>
          <a:xfrm>
            <a:off x="11462152" y="5921399"/>
            <a:ext cx="706795" cy="869902"/>
          </a:xfrm>
          <a:prstGeom prst="rect">
            <a:avLst/>
          </a:prstGeom>
        </p:spPr>
      </p:pic>
    </p:spTree>
    <p:extLst>
      <p:ext uri="{BB962C8B-B14F-4D97-AF65-F5344CB8AC3E}">
        <p14:creationId xmlns:p14="http://schemas.microsoft.com/office/powerpoint/2010/main" val="32715492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5038" y="1818640"/>
            <a:ext cx="7029801" cy="2903432"/>
          </a:xfrm>
          <a:prstGeom prst="rect">
            <a:avLst/>
          </a:prstGeom>
        </p:spPr>
        <p:txBody>
          <a:bodyPr vert="horz" lIns="91440" tIns="45720" rIns="91440" bIns="45720" rtlCol="0" anchor="b">
            <a:normAutofit fontScale="85000" lnSpcReduction="20000"/>
          </a:bodyPr>
          <a:lstStyle/>
          <a:p>
            <a:pPr lvl="0" algn="ctr" fontAlgn="base">
              <a:lnSpc>
                <a:spcPct val="90000"/>
              </a:lnSpc>
              <a:spcBef>
                <a:spcPct val="0"/>
              </a:spcBef>
              <a:spcAft>
                <a:spcPts val="600"/>
              </a:spcAft>
              <a:defRPr/>
            </a:pPr>
            <a:r>
              <a:rPr lang="en-US" sz="5200" b="1" kern="1200" dirty="0">
                <a:solidFill>
                  <a:schemeClr val="tx2"/>
                </a:solidFill>
                <a:latin typeface="+mj-lt"/>
                <a:ea typeface="+mj-ea"/>
                <a:cs typeface="+mj-cs"/>
              </a:rPr>
              <a:t>PRECAST DEVELOPMENT</a:t>
            </a:r>
          </a:p>
          <a:p>
            <a:pPr lvl="0" algn="ctr" fontAlgn="base">
              <a:lnSpc>
                <a:spcPct val="90000"/>
              </a:lnSpc>
              <a:spcBef>
                <a:spcPct val="0"/>
              </a:spcBef>
              <a:spcAft>
                <a:spcPts val="600"/>
              </a:spcAft>
              <a:defRPr/>
            </a:pPr>
            <a:endParaRPr lang="en-US" sz="5200" b="1" dirty="0">
              <a:solidFill>
                <a:schemeClr val="tx2"/>
              </a:solidFill>
              <a:latin typeface="+mj-lt"/>
              <a:ea typeface="+mj-ea"/>
              <a:cs typeface="+mj-cs"/>
            </a:endParaRPr>
          </a:p>
          <a:p>
            <a:pPr lvl="0" algn="ctr" fontAlgn="base">
              <a:lnSpc>
                <a:spcPct val="90000"/>
              </a:lnSpc>
              <a:spcBef>
                <a:spcPct val="0"/>
              </a:spcBef>
              <a:spcAft>
                <a:spcPts val="600"/>
              </a:spcAft>
              <a:defRPr/>
            </a:pPr>
            <a:r>
              <a:rPr lang="en-US" sz="5200" b="1" kern="1200" dirty="0">
                <a:solidFill>
                  <a:schemeClr val="tx2"/>
                </a:solidFill>
                <a:latin typeface="+mj-lt"/>
                <a:ea typeface="+mj-ea"/>
                <a:cs typeface="+mj-cs"/>
              </a:rPr>
              <a:t> AND PRECAST SET UP OF</a:t>
            </a:r>
          </a:p>
          <a:p>
            <a:pPr lvl="0" algn="ctr" fontAlgn="base">
              <a:lnSpc>
                <a:spcPct val="90000"/>
              </a:lnSpc>
              <a:spcBef>
                <a:spcPct val="0"/>
              </a:spcBef>
              <a:spcAft>
                <a:spcPts val="600"/>
              </a:spcAft>
              <a:defRPr/>
            </a:pPr>
            <a:endParaRPr lang="en-US" sz="5200" b="1" dirty="0">
              <a:solidFill>
                <a:schemeClr val="tx2"/>
              </a:solidFill>
              <a:latin typeface="+mj-lt"/>
              <a:ea typeface="+mj-ea"/>
              <a:cs typeface="+mj-cs"/>
            </a:endParaRPr>
          </a:p>
          <a:p>
            <a:pPr lvl="0" algn="ctr" fontAlgn="base">
              <a:lnSpc>
                <a:spcPct val="90000"/>
              </a:lnSpc>
              <a:spcBef>
                <a:spcPct val="0"/>
              </a:spcBef>
              <a:spcAft>
                <a:spcPts val="600"/>
              </a:spcAft>
              <a:defRPr/>
            </a:pPr>
            <a:r>
              <a:rPr lang="en-US" sz="5200" b="1" kern="1200" dirty="0">
                <a:solidFill>
                  <a:schemeClr val="tx2"/>
                </a:solidFill>
                <a:latin typeface="+mj-lt"/>
                <a:ea typeface="+mj-ea"/>
                <a:cs typeface="+mj-cs"/>
              </a:rPr>
              <a:t>  INDUSTRIES IN INDIA</a:t>
            </a:r>
          </a:p>
        </p:txBody>
      </p:sp>
      <p:sp>
        <p:nvSpPr>
          <p:cNvPr id="4" name="Date Placeholder 3"/>
          <p:cNvSpPr>
            <a:spLocks noGrp="1"/>
          </p:cNvSpPr>
          <p:nvPr>
            <p:ph type="dt" sz="half" idx="10"/>
          </p:nvPr>
        </p:nvSpPr>
        <p:spPr>
          <a:xfrm>
            <a:off x="804672" y="6356350"/>
            <a:ext cx="2743200" cy="365125"/>
          </a:xfrm>
        </p:spPr>
        <p:txBody>
          <a:bodyPr vert="horz" lIns="91440" tIns="45720" rIns="91440" bIns="45720" rtlCol="0" anchor="ctr">
            <a:normAutofit/>
          </a:bodyPr>
          <a:lstStyle/>
          <a:p>
            <a:pPr>
              <a:spcAft>
                <a:spcPts val="600"/>
              </a:spcAft>
            </a:pPr>
            <a:fld id="{42391EA8-6D55-4BB0-9F8E-FD1268EE73DC}" type="datetime1">
              <a:rPr lang="en-US" smtClean="0"/>
              <a:pPr>
                <a:spcAft>
                  <a:spcPts val="600"/>
                </a:spcAft>
              </a:pPr>
              <a:t>11/28/2021</a:t>
            </a:fld>
            <a:endParaRPr lang="en-US"/>
          </a:p>
        </p:txBody>
      </p:sp>
      <p:sp>
        <p:nvSpPr>
          <p:cNvPr id="5" name="Footer Placeholder 4"/>
          <p:cNvSpPr>
            <a:spLocks noGrp="1"/>
          </p:cNvSpPr>
          <p:nvPr>
            <p:ph type="ftr" sz="quarter" idx="11"/>
          </p:nvPr>
        </p:nvSpPr>
        <p:spPr>
          <a:xfrm>
            <a:off x="804672" y="5991225"/>
            <a:ext cx="2634145" cy="365125"/>
          </a:xfrm>
        </p:spPr>
        <p:txBody>
          <a:bodyPr vert="horz" lIns="91440" tIns="45720" rIns="91440" bIns="45720" rtlCol="0" anchor="ctr">
            <a:noAutofit/>
          </a:bodyPr>
          <a:lstStyle/>
          <a:p>
            <a:pPr algn="l">
              <a:lnSpc>
                <a:spcPct val="90000"/>
              </a:lnSpc>
              <a:spcAft>
                <a:spcPts val="600"/>
              </a:spcAft>
            </a:pPr>
            <a:r>
              <a:rPr lang="en-US" sz="2000" kern="1200" dirty="0">
                <a:solidFill>
                  <a:schemeClr val="tx1">
                    <a:tint val="75000"/>
                  </a:schemeClr>
                </a:solidFill>
                <a:latin typeface="+mn-lt"/>
                <a:ea typeface="+mn-ea"/>
                <a:cs typeface="+mn-cs"/>
              </a:rPr>
              <a:t>PSI</a:t>
            </a:r>
          </a:p>
        </p:txBody>
      </p:sp>
      <p:sp>
        <p:nvSpPr>
          <p:cNvPr id="6" name="Slide Number Placeholder 5"/>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DC06A91-B13A-404D-A1B7-E4B568BA2786}" type="slidenum">
              <a:rPr lang="en-US" smtClean="0"/>
              <a:pPr>
                <a:spcAft>
                  <a:spcPts val="600"/>
                </a:spcAft>
              </a:pPr>
              <a:t>87</a:t>
            </a:fld>
            <a:endParaRPr lang="en-US"/>
          </a:p>
        </p:txBody>
      </p:sp>
      <p:pic>
        <p:nvPicPr>
          <p:cNvPr id="32" name="Picture 31">
            <a:extLst>
              <a:ext uri="{FF2B5EF4-FFF2-40B4-BE49-F238E27FC236}">
                <a16:creationId xmlns:a16="http://schemas.microsoft.com/office/drawing/2014/main" id="{DD632384-34F2-4A79-8F7A-F9733FCF0C23}"/>
              </a:ext>
            </a:extLst>
          </p:cNvPr>
          <p:cNvPicPr>
            <a:picLocks noChangeAspect="1"/>
          </p:cNvPicPr>
          <p:nvPr/>
        </p:nvPicPr>
        <p:blipFill>
          <a:blip r:embed="rId2"/>
          <a:stretch>
            <a:fillRect/>
          </a:stretch>
        </p:blipFill>
        <p:spPr>
          <a:xfrm>
            <a:off x="11125200" y="5687467"/>
            <a:ext cx="1066800" cy="1170533"/>
          </a:xfrm>
          <a:prstGeom prst="rect">
            <a:avLst/>
          </a:prstGeom>
        </p:spPr>
      </p:pic>
    </p:spTree>
    <p:extLst>
      <p:ext uri="{BB962C8B-B14F-4D97-AF65-F5344CB8AC3E}">
        <p14:creationId xmlns:p14="http://schemas.microsoft.com/office/powerpoint/2010/main" val="28296321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886896-B64C-403F-9DE5-BCCAF8B07589}"/>
              </a:ext>
            </a:extLst>
          </p:cNvPr>
          <p:cNvSpPr>
            <a:spLocks noGrp="1"/>
          </p:cNvSpPr>
          <p:nvPr>
            <p:ph type="dt" sz="half" idx="10"/>
          </p:nvPr>
        </p:nvSpPr>
        <p:spPr/>
        <p:txBody>
          <a:bodyPr/>
          <a:lstStyle/>
          <a:p>
            <a:fld id="{33D1D9DC-EAB2-4C60-990F-FB4B44659139}" type="datetime1">
              <a:rPr lang="en-US" smtClean="0"/>
              <a:t>11/28/2021</a:t>
            </a:fld>
            <a:endParaRPr lang="en-US" dirty="0"/>
          </a:p>
        </p:txBody>
      </p:sp>
      <p:sp>
        <p:nvSpPr>
          <p:cNvPr id="3" name="Footer Placeholder 2">
            <a:extLst>
              <a:ext uri="{FF2B5EF4-FFF2-40B4-BE49-F238E27FC236}">
                <a16:creationId xmlns:a16="http://schemas.microsoft.com/office/drawing/2014/main" id="{3279EAB5-6504-4B62-AB8A-8E503B6153F2}"/>
              </a:ext>
            </a:extLst>
          </p:cNvPr>
          <p:cNvSpPr>
            <a:spLocks noGrp="1"/>
          </p:cNvSpPr>
          <p:nvPr>
            <p:ph type="ftr" sz="quarter" idx="11"/>
          </p:nvPr>
        </p:nvSpPr>
        <p:spPr/>
        <p:txBody>
          <a:bodyPr/>
          <a:lstStyle/>
          <a:p>
            <a:r>
              <a:rPr lang="en-US" sz="3600" dirty="0"/>
              <a:t>PSI</a:t>
            </a:r>
          </a:p>
        </p:txBody>
      </p:sp>
      <p:sp>
        <p:nvSpPr>
          <p:cNvPr id="4" name="Slide Number Placeholder 3">
            <a:extLst>
              <a:ext uri="{FF2B5EF4-FFF2-40B4-BE49-F238E27FC236}">
                <a16:creationId xmlns:a16="http://schemas.microsoft.com/office/drawing/2014/main" id="{29125F69-3749-4981-98DD-9920A06CA142}"/>
              </a:ext>
            </a:extLst>
          </p:cNvPr>
          <p:cNvSpPr>
            <a:spLocks noGrp="1"/>
          </p:cNvSpPr>
          <p:nvPr>
            <p:ph type="sldNum" sz="quarter" idx="12"/>
          </p:nvPr>
        </p:nvSpPr>
        <p:spPr/>
        <p:txBody>
          <a:bodyPr/>
          <a:lstStyle/>
          <a:p>
            <a:fld id="{DDC06A91-B13A-404D-A1B7-E4B568BA2786}" type="slidenum">
              <a:rPr lang="en-US" smtClean="0"/>
              <a:t>88</a:t>
            </a:fld>
            <a:endParaRPr lang="en-US"/>
          </a:p>
        </p:txBody>
      </p:sp>
      <p:pic>
        <p:nvPicPr>
          <p:cNvPr id="5" name="Picture 4">
            <a:extLst>
              <a:ext uri="{FF2B5EF4-FFF2-40B4-BE49-F238E27FC236}">
                <a16:creationId xmlns:a16="http://schemas.microsoft.com/office/drawing/2014/main" id="{9FF3BE57-AB7B-41E9-B137-25E44510868A}"/>
              </a:ext>
            </a:extLst>
          </p:cNvPr>
          <p:cNvPicPr>
            <a:picLocks noChangeAspect="1"/>
          </p:cNvPicPr>
          <p:nvPr/>
        </p:nvPicPr>
        <p:blipFill>
          <a:blip r:embed="rId2"/>
          <a:stretch>
            <a:fillRect/>
          </a:stretch>
        </p:blipFill>
        <p:spPr>
          <a:xfrm>
            <a:off x="275272" y="136525"/>
            <a:ext cx="7923464" cy="6111182"/>
          </a:xfrm>
          <a:prstGeom prst="rect">
            <a:avLst/>
          </a:prstGeom>
        </p:spPr>
      </p:pic>
      <p:pic>
        <p:nvPicPr>
          <p:cNvPr id="6" name="Picture 5">
            <a:extLst>
              <a:ext uri="{FF2B5EF4-FFF2-40B4-BE49-F238E27FC236}">
                <a16:creationId xmlns:a16="http://schemas.microsoft.com/office/drawing/2014/main" id="{EA15B6CE-ECB9-4A9A-B1EA-6BDB86F1F603}"/>
              </a:ext>
            </a:extLst>
          </p:cNvPr>
          <p:cNvPicPr>
            <a:picLocks noChangeAspect="1"/>
          </p:cNvPicPr>
          <p:nvPr/>
        </p:nvPicPr>
        <p:blipFill>
          <a:blip r:embed="rId3"/>
          <a:stretch>
            <a:fillRect/>
          </a:stretch>
        </p:blipFill>
        <p:spPr>
          <a:xfrm>
            <a:off x="8267541" y="2302363"/>
            <a:ext cx="3711872" cy="2089755"/>
          </a:xfrm>
          <a:prstGeom prst="rect">
            <a:avLst/>
          </a:prstGeom>
        </p:spPr>
      </p:pic>
      <p:pic>
        <p:nvPicPr>
          <p:cNvPr id="8" name="Picture 7">
            <a:extLst>
              <a:ext uri="{FF2B5EF4-FFF2-40B4-BE49-F238E27FC236}">
                <a16:creationId xmlns:a16="http://schemas.microsoft.com/office/drawing/2014/main" id="{11E125BA-18AB-4719-AE7F-DB96F3F40EF8}"/>
              </a:ext>
            </a:extLst>
          </p:cNvPr>
          <p:cNvPicPr>
            <a:picLocks noChangeAspect="1"/>
          </p:cNvPicPr>
          <p:nvPr/>
        </p:nvPicPr>
        <p:blipFill>
          <a:blip r:embed="rId4"/>
          <a:stretch>
            <a:fillRect/>
          </a:stretch>
        </p:blipFill>
        <p:spPr>
          <a:xfrm>
            <a:off x="11125200" y="5687467"/>
            <a:ext cx="1066800" cy="1170533"/>
          </a:xfrm>
          <a:prstGeom prst="rect">
            <a:avLst/>
          </a:prstGeom>
        </p:spPr>
      </p:pic>
    </p:spTree>
    <p:extLst>
      <p:ext uri="{BB962C8B-B14F-4D97-AF65-F5344CB8AC3E}">
        <p14:creationId xmlns:p14="http://schemas.microsoft.com/office/powerpoint/2010/main" val="1194390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8039F-8A69-42C1-8431-E20BF11B33F6}"/>
              </a:ext>
            </a:extLst>
          </p:cNvPr>
          <p:cNvSpPr>
            <a:spLocks noGrp="1"/>
          </p:cNvSpPr>
          <p:nvPr>
            <p:ph type="dt" sz="half" idx="10"/>
          </p:nvPr>
        </p:nvSpPr>
        <p:spPr/>
        <p:txBody>
          <a:bodyPr/>
          <a:lstStyle/>
          <a:p>
            <a:fld id="{33D1D9DC-EAB2-4C60-990F-FB4B44659139}" type="datetime1">
              <a:rPr lang="en-US" smtClean="0"/>
              <a:t>11/28/2021</a:t>
            </a:fld>
            <a:endParaRPr lang="en-US"/>
          </a:p>
        </p:txBody>
      </p:sp>
      <p:sp>
        <p:nvSpPr>
          <p:cNvPr id="3" name="Footer Placeholder 2">
            <a:extLst>
              <a:ext uri="{FF2B5EF4-FFF2-40B4-BE49-F238E27FC236}">
                <a16:creationId xmlns:a16="http://schemas.microsoft.com/office/drawing/2014/main" id="{EB2BEB6E-500A-4A07-AD33-3822D227C232}"/>
              </a:ext>
            </a:extLst>
          </p:cNvPr>
          <p:cNvSpPr>
            <a:spLocks noGrp="1"/>
          </p:cNvSpPr>
          <p:nvPr>
            <p:ph type="ftr" sz="quarter" idx="11"/>
          </p:nvPr>
        </p:nvSpPr>
        <p:spPr/>
        <p:txBody>
          <a:bodyPr/>
          <a:lstStyle/>
          <a:p>
            <a:r>
              <a:rPr lang="en-US"/>
              <a:t>METEY ENGINEERING AND CONSULTANCY PVT LTD</a:t>
            </a:r>
          </a:p>
        </p:txBody>
      </p:sp>
      <p:sp>
        <p:nvSpPr>
          <p:cNvPr id="4" name="Slide Number Placeholder 3">
            <a:extLst>
              <a:ext uri="{FF2B5EF4-FFF2-40B4-BE49-F238E27FC236}">
                <a16:creationId xmlns:a16="http://schemas.microsoft.com/office/drawing/2014/main" id="{BEA71706-56AB-425A-AAFA-51C68D3BB1D8}"/>
              </a:ext>
            </a:extLst>
          </p:cNvPr>
          <p:cNvSpPr>
            <a:spLocks noGrp="1"/>
          </p:cNvSpPr>
          <p:nvPr>
            <p:ph type="sldNum" sz="quarter" idx="12"/>
          </p:nvPr>
        </p:nvSpPr>
        <p:spPr/>
        <p:txBody>
          <a:bodyPr/>
          <a:lstStyle/>
          <a:p>
            <a:fld id="{DDC06A91-B13A-404D-A1B7-E4B568BA2786}" type="slidenum">
              <a:rPr lang="en-US" smtClean="0"/>
              <a:t>89</a:t>
            </a:fld>
            <a:endParaRPr lang="en-US"/>
          </a:p>
        </p:txBody>
      </p:sp>
      <p:pic>
        <p:nvPicPr>
          <p:cNvPr id="5" name="Picture 4">
            <a:extLst>
              <a:ext uri="{FF2B5EF4-FFF2-40B4-BE49-F238E27FC236}">
                <a16:creationId xmlns:a16="http://schemas.microsoft.com/office/drawing/2014/main" id="{B52D194C-9FC9-4EE9-9053-50C344C21FD1}"/>
              </a:ext>
            </a:extLst>
          </p:cNvPr>
          <p:cNvPicPr>
            <a:picLocks noChangeAspect="1"/>
          </p:cNvPicPr>
          <p:nvPr/>
        </p:nvPicPr>
        <p:blipFill>
          <a:blip r:embed="rId2"/>
          <a:stretch>
            <a:fillRect/>
          </a:stretch>
        </p:blipFill>
        <p:spPr>
          <a:xfrm>
            <a:off x="132014" y="484499"/>
            <a:ext cx="8249986" cy="6054413"/>
          </a:xfrm>
          <a:prstGeom prst="rect">
            <a:avLst/>
          </a:prstGeom>
        </p:spPr>
      </p:pic>
      <p:pic>
        <p:nvPicPr>
          <p:cNvPr id="6" name="Picture 5">
            <a:extLst>
              <a:ext uri="{FF2B5EF4-FFF2-40B4-BE49-F238E27FC236}">
                <a16:creationId xmlns:a16="http://schemas.microsoft.com/office/drawing/2014/main" id="{CFCB0D6F-C815-4C53-86BA-989BF8771143}"/>
              </a:ext>
            </a:extLst>
          </p:cNvPr>
          <p:cNvPicPr>
            <a:picLocks noChangeAspect="1"/>
          </p:cNvPicPr>
          <p:nvPr/>
        </p:nvPicPr>
        <p:blipFill>
          <a:blip r:embed="rId3"/>
          <a:stretch>
            <a:fillRect/>
          </a:stretch>
        </p:blipFill>
        <p:spPr>
          <a:xfrm>
            <a:off x="8630709" y="2557196"/>
            <a:ext cx="3200677" cy="1743607"/>
          </a:xfrm>
          <a:prstGeom prst="rect">
            <a:avLst/>
          </a:prstGeom>
        </p:spPr>
      </p:pic>
      <p:pic>
        <p:nvPicPr>
          <p:cNvPr id="9" name="Picture 8">
            <a:extLst>
              <a:ext uri="{FF2B5EF4-FFF2-40B4-BE49-F238E27FC236}">
                <a16:creationId xmlns:a16="http://schemas.microsoft.com/office/drawing/2014/main" id="{65150550-1E63-4A85-9138-17B1A419EA0C}"/>
              </a:ext>
            </a:extLst>
          </p:cNvPr>
          <p:cNvPicPr>
            <a:picLocks noChangeAspect="1"/>
          </p:cNvPicPr>
          <p:nvPr/>
        </p:nvPicPr>
        <p:blipFill>
          <a:blip r:embed="rId4"/>
          <a:stretch>
            <a:fillRect/>
          </a:stretch>
        </p:blipFill>
        <p:spPr>
          <a:xfrm>
            <a:off x="11125200" y="5687467"/>
            <a:ext cx="1066800" cy="1170533"/>
          </a:xfrm>
          <a:prstGeom prst="rect">
            <a:avLst/>
          </a:prstGeom>
        </p:spPr>
      </p:pic>
    </p:spTree>
    <p:extLst>
      <p:ext uri="{BB962C8B-B14F-4D97-AF65-F5344CB8AC3E}">
        <p14:creationId xmlns:p14="http://schemas.microsoft.com/office/powerpoint/2010/main" val="1246047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777E4-48D8-45B1-AE70-0A9B3B164D29}"/>
              </a:ext>
            </a:extLst>
          </p:cNvPr>
          <p:cNvSpPr>
            <a:spLocks noGrp="1"/>
          </p:cNvSpPr>
          <p:nvPr>
            <p:ph type="title"/>
          </p:nvPr>
        </p:nvSpPr>
        <p:spPr>
          <a:xfrm>
            <a:off x="838200" y="365125"/>
            <a:ext cx="10648308" cy="826677"/>
          </a:xfrm>
        </p:spPr>
        <p:txBody>
          <a:bodyPr>
            <a:normAutofit fontScale="90000"/>
          </a:bodyPr>
          <a:lstStyle/>
          <a:p>
            <a:r>
              <a:rPr lang="en-IN" dirty="0"/>
              <a:t>LOAD BEARING MASONRY CONSTRUCTION</a:t>
            </a:r>
            <a:br>
              <a:rPr lang="en-IN" dirty="0"/>
            </a:br>
            <a:endParaRPr lang="en-IN" dirty="0"/>
          </a:p>
        </p:txBody>
      </p:sp>
      <p:pic>
        <p:nvPicPr>
          <p:cNvPr id="7" name="Content Placeholder 6">
            <a:extLst>
              <a:ext uri="{FF2B5EF4-FFF2-40B4-BE49-F238E27FC236}">
                <a16:creationId xmlns:a16="http://schemas.microsoft.com/office/drawing/2014/main" id="{9E989CB4-49FF-405D-9F4D-4F203A40C33A}"/>
              </a:ext>
            </a:extLst>
          </p:cNvPr>
          <p:cNvPicPr>
            <a:picLocks noGrp="1" noChangeAspect="1"/>
          </p:cNvPicPr>
          <p:nvPr>
            <p:ph idx="1"/>
          </p:nvPr>
        </p:nvPicPr>
        <p:blipFill>
          <a:blip r:embed="rId2"/>
          <a:stretch>
            <a:fillRect/>
          </a:stretch>
        </p:blipFill>
        <p:spPr>
          <a:xfrm>
            <a:off x="1947194" y="1818526"/>
            <a:ext cx="8201836" cy="4315145"/>
          </a:xfrm>
          <a:prstGeom prst="rect">
            <a:avLst/>
          </a:prstGeom>
        </p:spPr>
      </p:pic>
      <p:sp>
        <p:nvSpPr>
          <p:cNvPr id="4" name="Date Placeholder 3">
            <a:extLst>
              <a:ext uri="{FF2B5EF4-FFF2-40B4-BE49-F238E27FC236}">
                <a16:creationId xmlns:a16="http://schemas.microsoft.com/office/drawing/2014/main" id="{3FC6BB93-99F8-4491-9269-B358806ED0E9}"/>
              </a:ext>
            </a:extLst>
          </p:cNvPr>
          <p:cNvSpPr>
            <a:spLocks noGrp="1"/>
          </p:cNvSpPr>
          <p:nvPr>
            <p:ph type="dt" sz="half" idx="10"/>
          </p:nvPr>
        </p:nvSpPr>
        <p:spPr/>
        <p:txBody>
          <a:bodyPr/>
          <a:lstStyle/>
          <a:p>
            <a:fld id="{9281E665-AC8C-462E-AE7C-834335A8194A}" type="datetime1">
              <a:rPr lang="en-US" smtClean="0"/>
              <a:t>11/28/2021</a:t>
            </a:fld>
            <a:endParaRPr lang="en-US"/>
          </a:p>
        </p:txBody>
      </p:sp>
      <p:sp>
        <p:nvSpPr>
          <p:cNvPr id="5" name="Footer Placeholder 4">
            <a:extLst>
              <a:ext uri="{FF2B5EF4-FFF2-40B4-BE49-F238E27FC236}">
                <a16:creationId xmlns:a16="http://schemas.microsoft.com/office/drawing/2014/main" id="{5F904853-2F2A-48DA-88D9-F7ECCD99F01B}"/>
              </a:ext>
            </a:extLst>
          </p:cNvPr>
          <p:cNvSpPr>
            <a:spLocks noGrp="1"/>
          </p:cNvSpPr>
          <p:nvPr>
            <p:ph type="ftr" sz="quarter" idx="11"/>
          </p:nvPr>
        </p:nvSpPr>
        <p:spPr/>
        <p:txBody>
          <a:bodyPr/>
          <a:lstStyle/>
          <a:p>
            <a:r>
              <a:rPr lang="en-US"/>
              <a:t>METEY ENGINEERING AND CONSULTANCY PVT LTD</a:t>
            </a:r>
          </a:p>
        </p:txBody>
      </p:sp>
      <p:sp>
        <p:nvSpPr>
          <p:cNvPr id="6" name="Slide Number Placeholder 5">
            <a:extLst>
              <a:ext uri="{FF2B5EF4-FFF2-40B4-BE49-F238E27FC236}">
                <a16:creationId xmlns:a16="http://schemas.microsoft.com/office/drawing/2014/main" id="{80BC4D79-D142-430A-B833-453880C6DE8D}"/>
              </a:ext>
            </a:extLst>
          </p:cNvPr>
          <p:cNvSpPr>
            <a:spLocks noGrp="1"/>
          </p:cNvSpPr>
          <p:nvPr>
            <p:ph type="sldNum" sz="quarter" idx="12"/>
          </p:nvPr>
        </p:nvSpPr>
        <p:spPr/>
        <p:txBody>
          <a:bodyPr/>
          <a:lstStyle/>
          <a:p>
            <a:fld id="{DDC06A91-B13A-404D-A1B7-E4B568BA2786}" type="slidenum">
              <a:rPr lang="en-US" smtClean="0"/>
              <a:t>9</a:t>
            </a:fld>
            <a:endParaRPr lang="en-US"/>
          </a:p>
        </p:txBody>
      </p:sp>
    </p:spTree>
    <p:extLst>
      <p:ext uri="{BB962C8B-B14F-4D97-AF65-F5344CB8AC3E}">
        <p14:creationId xmlns:p14="http://schemas.microsoft.com/office/powerpoint/2010/main" val="23154340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8CB66C-11B1-47AD-A004-99D4B0C44045}"/>
              </a:ext>
            </a:extLst>
          </p:cNvPr>
          <p:cNvSpPr>
            <a:spLocks noGrp="1"/>
          </p:cNvSpPr>
          <p:nvPr>
            <p:ph type="dt" sz="half" idx="10"/>
          </p:nvPr>
        </p:nvSpPr>
        <p:spPr/>
        <p:txBody>
          <a:bodyPr/>
          <a:lstStyle/>
          <a:p>
            <a:fld id="{33D1D9DC-EAB2-4C60-990F-FB4B44659139}" type="datetime1">
              <a:rPr lang="en-US" smtClean="0"/>
              <a:t>11/28/2021</a:t>
            </a:fld>
            <a:endParaRPr lang="en-US"/>
          </a:p>
        </p:txBody>
      </p:sp>
      <p:sp>
        <p:nvSpPr>
          <p:cNvPr id="3" name="Footer Placeholder 2">
            <a:extLst>
              <a:ext uri="{FF2B5EF4-FFF2-40B4-BE49-F238E27FC236}">
                <a16:creationId xmlns:a16="http://schemas.microsoft.com/office/drawing/2014/main" id="{4BCFEACB-0C2E-4D24-9333-8D16D19138DB}"/>
              </a:ext>
            </a:extLst>
          </p:cNvPr>
          <p:cNvSpPr>
            <a:spLocks noGrp="1"/>
          </p:cNvSpPr>
          <p:nvPr>
            <p:ph type="ftr" sz="quarter" idx="11"/>
          </p:nvPr>
        </p:nvSpPr>
        <p:spPr/>
        <p:txBody>
          <a:bodyPr/>
          <a:lstStyle/>
          <a:p>
            <a:r>
              <a:rPr lang="en-US"/>
              <a:t>METEY ENGINEERING AND CONSULTANCY PVT LTD</a:t>
            </a:r>
          </a:p>
        </p:txBody>
      </p:sp>
      <p:sp>
        <p:nvSpPr>
          <p:cNvPr id="4" name="Slide Number Placeholder 3">
            <a:extLst>
              <a:ext uri="{FF2B5EF4-FFF2-40B4-BE49-F238E27FC236}">
                <a16:creationId xmlns:a16="http://schemas.microsoft.com/office/drawing/2014/main" id="{E9D31541-33CE-4B20-9D02-3FE346D2D4E2}"/>
              </a:ext>
            </a:extLst>
          </p:cNvPr>
          <p:cNvSpPr>
            <a:spLocks noGrp="1"/>
          </p:cNvSpPr>
          <p:nvPr>
            <p:ph type="sldNum" sz="quarter" idx="12"/>
          </p:nvPr>
        </p:nvSpPr>
        <p:spPr/>
        <p:txBody>
          <a:bodyPr/>
          <a:lstStyle/>
          <a:p>
            <a:fld id="{DDC06A91-B13A-404D-A1B7-E4B568BA2786}" type="slidenum">
              <a:rPr lang="en-US" smtClean="0"/>
              <a:t>90</a:t>
            </a:fld>
            <a:endParaRPr lang="en-US"/>
          </a:p>
        </p:txBody>
      </p:sp>
      <p:pic>
        <p:nvPicPr>
          <p:cNvPr id="13" name="Picture 12">
            <a:extLst>
              <a:ext uri="{FF2B5EF4-FFF2-40B4-BE49-F238E27FC236}">
                <a16:creationId xmlns:a16="http://schemas.microsoft.com/office/drawing/2014/main" id="{BAEB2FB7-A9CB-4D6D-B615-103C89437EE2}"/>
              </a:ext>
            </a:extLst>
          </p:cNvPr>
          <p:cNvPicPr>
            <a:picLocks noChangeAspect="1"/>
          </p:cNvPicPr>
          <p:nvPr/>
        </p:nvPicPr>
        <p:blipFill>
          <a:blip r:embed="rId3"/>
          <a:stretch>
            <a:fillRect/>
          </a:stretch>
        </p:blipFill>
        <p:spPr>
          <a:xfrm>
            <a:off x="8654432" y="2230105"/>
            <a:ext cx="2699368" cy="1802249"/>
          </a:xfrm>
          <a:prstGeom prst="rect">
            <a:avLst/>
          </a:prstGeom>
        </p:spPr>
      </p:pic>
      <p:graphicFrame>
        <p:nvGraphicFramePr>
          <p:cNvPr id="17" name="Object 16">
            <a:extLst>
              <a:ext uri="{FF2B5EF4-FFF2-40B4-BE49-F238E27FC236}">
                <a16:creationId xmlns:a16="http://schemas.microsoft.com/office/drawing/2014/main" id="{7AC989B9-DD1D-4A27-A900-B1AD263B5EBB}"/>
              </a:ext>
            </a:extLst>
          </p:cNvPr>
          <p:cNvGraphicFramePr>
            <a:graphicFrameLocks noChangeAspect="1"/>
          </p:cNvGraphicFramePr>
          <p:nvPr/>
        </p:nvGraphicFramePr>
        <p:xfrm>
          <a:off x="360363" y="371325"/>
          <a:ext cx="8139527" cy="5759652"/>
        </p:xfrm>
        <a:graphic>
          <a:graphicData uri="http://schemas.openxmlformats.org/presentationml/2006/ole">
            <mc:AlternateContent xmlns:mc="http://schemas.openxmlformats.org/markup-compatibility/2006">
              <mc:Choice xmlns:v="urn:schemas-microsoft-com:vml" Requires="v">
                <p:oleObj spid="_x0000_s1028" name="Document" r:id="rId4" imgW="5983011" imgH="2360034" progId="Word.Document.12">
                  <p:embed/>
                </p:oleObj>
              </mc:Choice>
              <mc:Fallback>
                <p:oleObj name="Document" r:id="rId4" imgW="5983011" imgH="2360034" progId="Word.Document.12">
                  <p:embed/>
                  <p:pic>
                    <p:nvPicPr>
                      <p:cNvPr id="17" name="Object 16">
                        <a:extLst>
                          <a:ext uri="{FF2B5EF4-FFF2-40B4-BE49-F238E27FC236}">
                            <a16:creationId xmlns:a16="http://schemas.microsoft.com/office/drawing/2014/main" id="{7AC989B9-DD1D-4A27-A900-B1AD263B5EBB}"/>
                          </a:ext>
                        </a:extLst>
                      </p:cNvPr>
                      <p:cNvPicPr/>
                      <p:nvPr/>
                    </p:nvPicPr>
                    <p:blipFill>
                      <a:blip r:embed="rId5"/>
                      <a:stretch>
                        <a:fillRect/>
                      </a:stretch>
                    </p:blipFill>
                    <p:spPr>
                      <a:xfrm>
                        <a:off x="360363" y="371325"/>
                        <a:ext cx="8139527" cy="5759652"/>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53C3006-DF2D-43E3-AF3F-D0CEAAF32E13}"/>
              </a:ext>
            </a:extLst>
          </p:cNvPr>
          <p:cNvPicPr>
            <a:picLocks noChangeAspect="1"/>
          </p:cNvPicPr>
          <p:nvPr/>
        </p:nvPicPr>
        <p:blipFill>
          <a:blip r:embed="rId6"/>
          <a:stretch>
            <a:fillRect/>
          </a:stretch>
        </p:blipFill>
        <p:spPr>
          <a:xfrm>
            <a:off x="11125200" y="5687467"/>
            <a:ext cx="1066800" cy="1170533"/>
          </a:xfrm>
          <a:prstGeom prst="rect">
            <a:avLst/>
          </a:prstGeom>
        </p:spPr>
      </p:pic>
    </p:spTree>
    <p:extLst>
      <p:ext uri="{BB962C8B-B14F-4D97-AF65-F5344CB8AC3E}">
        <p14:creationId xmlns:p14="http://schemas.microsoft.com/office/powerpoint/2010/main" val="23806881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661B1B-51D8-455B-AFFF-781698E3FCA5}"/>
              </a:ext>
            </a:extLst>
          </p:cNvPr>
          <p:cNvSpPr>
            <a:spLocks noGrp="1"/>
          </p:cNvSpPr>
          <p:nvPr>
            <p:ph type="dt" sz="half" idx="10"/>
          </p:nvPr>
        </p:nvSpPr>
        <p:spPr/>
        <p:txBody>
          <a:bodyPr/>
          <a:lstStyle/>
          <a:p>
            <a:fld id="{33D1D9DC-EAB2-4C60-990F-FB4B44659139}" type="datetime1">
              <a:rPr lang="en-US" smtClean="0"/>
              <a:t>11/28/2021</a:t>
            </a:fld>
            <a:endParaRPr lang="en-US"/>
          </a:p>
        </p:txBody>
      </p:sp>
      <p:sp>
        <p:nvSpPr>
          <p:cNvPr id="3" name="Footer Placeholder 2">
            <a:extLst>
              <a:ext uri="{FF2B5EF4-FFF2-40B4-BE49-F238E27FC236}">
                <a16:creationId xmlns:a16="http://schemas.microsoft.com/office/drawing/2014/main" id="{360E5969-554C-4D0B-8BB6-AB28E4999E03}"/>
              </a:ext>
            </a:extLst>
          </p:cNvPr>
          <p:cNvSpPr>
            <a:spLocks noGrp="1"/>
          </p:cNvSpPr>
          <p:nvPr>
            <p:ph type="ftr" sz="quarter" idx="11"/>
          </p:nvPr>
        </p:nvSpPr>
        <p:spPr/>
        <p:txBody>
          <a:bodyPr/>
          <a:lstStyle/>
          <a:p>
            <a:r>
              <a:rPr lang="en-US"/>
              <a:t>METEY ENGINEERING AND CONSULTANCY PVT LTD</a:t>
            </a:r>
          </a:p>
        </p:txBody>
      </p:sp>
      <p:sp>
        <p:nvSpPr>
          <p:cNvPr id="4" name="Slide Number Placeholder 3">
            <a:extLst>
              <a:ext uri="{FF2B5EF4-FFF2-40B4-BE49-F238E27FC236}">
                <a16:creationId xmlns:a16="http://schemas.microsoft.com/office/drawing/2014/main" id="{A49D43CA-B064-4082-9E07-BA71F605ADE2}"/>
              </a:ext>
            </a:extLst>
          </p:cNvPr>
          <p:cNvSpPr>
            <a:spLocks noGrp="1"/>
          </p:cNvSpPr>
          <p:nvPr>
            <p:ph type="sldNum" sz="quarter" idx="12"/>
          </p:nvPr>
        </p:nvSpPr>
        <p:spPr/>
        <p:txBody>
          <a:bodyPr/>
          <a:lstStyle/>
          <a:p>
            <a:fld id="{DDC06A91-B13A-404D-A1B7-E4B568BA2786}" type="slidenum">
              <a:rPr lang="en-US" smtClean="0"/>
              <a:t>91</a:t>
            </a:fld>
            <a:endParaRPr lang="en-US"/>
          </a:p>
        </p:txBody>
      </p:sp>
      <p:pic>
        <p:nvPicPr>
          <p:cNvPr id="6" name="Picture 5">
            <a:extLst>
              <a:ext uri="{FF2B5EF4-FFF2-40B4-BE49-F238E27FC236}">
                <a16:creationId xmlns:a16="http://schemas.microsoft.com/office/drawing/2014/main" id="{B6412C80-32A8-42DA-9586-25D347FB21B3}"/>
              </a:ext>
            </a:extLst>
          </p:cNvPr>
          <p:cNvPicPr>
            <a:picLocks noChangeAspect="1"/>
          </p:cNvPicPr>
          <p:nvPr/>
        </p:nvPicPr>
        <p:blipFill>
          <a:blip r:embed="rId3"/>
          <a:stretch>
            <a:fillRect/>
          </a:stretch>
        </p:blipFill>
        <p:spPr>
          <a:xfrm>
            <a:off x="8721862" y="1630386"/>
            <a:ext cx="3183197" cy="2566860"/>
          </a:xfrm>
          <a:prstGeom prst="rect">
            <a:avLst/>
          </a:prstGeom>
        </p:spPr>
      </p:pic>
      <p:graphicFrame>
        <p:nvGraphicFramePr>
          <p:cNvPr id="8" name="Object 7">
            <a:extLst>
              <a:ext uri="{FF2B5EF4-FFF2-40B4-BE49-F238E27FC236}">
                <a16:creationId xmlns:a16="http://schemas.microsoft.com/office/drawing/2014/main" id="{2FC4BE37-47F5-49BC-9909-CF325DC78CC1}"/>
              </a:ext>
            </a:extLst>
          </p:cNvPr>
          <p:cNvGraphicFramePr>
            <a:graphicFrameLocks noChangeAspect="1"/>
          </p:cNvGraphicFramePr>
          <p:nvPr/>
        </p:nvGraphicFramePr>
        <p:xfrm>
          <a:off x="286941" y="136524"/>
          <a:ext cx="8264639" cy="6219825"/>
        </p:xfrm>
        <a:graphic>
          <a:graphicData uri="http://schemas.openxmlformats.org/presentationml/2006/ole">
            <mc:AlternateContent xmlns:mc="http://schemas.openxmlformats.org/markup-compatibility/2006">
              <mc:Choice xmlns:v="urn:schemas-microsoft-com:vml" Requires="v">
                <p:oleObj spid="_x0000_s2052" name="Document" r:id="rId4" imgW="5983011" imgH="4188063" progId="Word.Document.12">
                  <p:embed/>
                </p:oleObj>
              </mc:Choice>
              <mc:Fallback>
                <p:oleObj name="Document" r:id="rId4" imgW="5983011" imgH="4188063" progId="Word.Document.12">
                  <p:embed/>
                  <p:pic>
                    <p:nvPicPr>
                      <p:cNvPr id="8" name="Object 7">
                        <a:extLst>
                          <a:ext uri="{FF2B5EF4-FFF2-40B4-BE49-F238E27FC236}">
                            <a16:creationId xmlns:a16="http://schemas.microsoft.com/office/drawing/2014/main" id="{2FC4BE37-47F5-49BC-9909-CF325DC78CC1}"/>
                          </a:ext>
                        </a:extLst>
                      </p:cNvPr>
                      <p:cNvPicPr/>
                      <p:nvPr/>
                    </p:nvPicPr>
                    <p:blipFill>
                      <a:blip r:embed="rId5"/>
                      <a:stretch>
                        <a:fillRect/>
                      </a:stretch>
                    </p:blipFill>
                    <p:spPr>
                      <a:xfrm>
                        <a:off x="286941" y="136524"/>
                        <a:ext cx="8264639" cy="6219825"/>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0A6A51A7-47BE-46FF-9F0F-047CBDB05146}"/>
              </a:ext>
            </a:extLst>
          </p:cNvPr>
          <p:cNvPicPr>
            <a:picLocks noChangeAspect="1"/>
          </p:cNvPicPr>
          <p:nvPr/>
        </p:nvPicPr>
        <p:blipFill>
          <a:blip r:embed="rId6"/>
          <a:stretch>
            <a:fillRect/>
          </a:stretch>
        </p:blipFill>
        <p:spPr>
          <a:xfrm>
            <a:off x="11125200" y="5687467"/>
            <a:ext cx="1066800" cy="1170533"/>
          </a:xfrm>
          <a:prstGeom prst="rect">
            <a:avLst/>
          </a:prstGeom>
        </p:spPr>
      </p:pic>
    </p:spTree>
    <p:extLst>
      <p:ext uri="{BB962C8B-B14F-4D97-AF65-F5344CB8AC3E}">
        <p14:creationId xmlns:p14="http://schemas.microsoft.com/office/powerpoint/2010/main" val="20683757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Precast Slabs</a:t>
            </a:r>
            <a:endParaRPr lang="en-US" dirty="0"/>
          </a:p>
        </p:txBody>
      </p:sp>
      <p:pic>
        <p:nvPicPr>
          <p:cNvPr id="522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52601" y="1524000"/>
            <a:ext cx="882292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142" y="3505200"/>
            <a:ext cx="2397658" cy="320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70AAF7B1-7E51-4767-83FF-CDE6FE30FF87}"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92</a:t>
            </a:fld>
            <a:endParaRPr lang="en-US"/>
          </a:p>
        </p:txBody>
      </p:sp>
      <p:pic>
        <p:nvPicPr>
          <p:cNvPr id="9" name="Picture 8"/>
          <p:cNvPicPr>
            <a:picLocks noChangeAspect="1"/>
          </p:cNvPicPr>
          <p:nvPr/>
        </p:nvPicPr>
        <p:blipFill>
          <a:blip r:embed="rId4"/>
          <a:stretch>
            <a:fillRect/>
          </a:stretch>
        </p:blipFill>
        <p:spPr>
          <a:xfrm>
            <a:off x="11457602" y="5921399"/>
            <a:ext cx="706795" cy="869902"/>
          </a:xfrm>
          <a:prstGeom prst="rect">
            <a:avLst/>
          </a:prstGeom>
        </p:spPr>
      </p:pic>
    </p:spTree>
    <p:extLst>
      <p:ext uri="{BB962C8B-B14F-4D97-AF65-F5344CB8AC3E}">
        <p14:creationId xmlns:p14="http://schemas.microsoft.com/office/powerpoint/2010/main" val="29595252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b="1" dirty="0"/>
              <a:t>Precast Beam &amp; Girders</a:t>
            </a:r>
            <a:endParaRPr lang="en-US" dirty="0"/>
          </a:p>
        </p:txBody>
      </p:sp>
      <p:pic>
        <p:nvPicPr>
          <p:cNvPr id="532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0470" y="1066800"/>
            <a:ext cx="862387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1268D437-E65F-48E8-9665-4F760E8F48FC}"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93</a:t>
            </a:fld>
            <a:endParaRPr lang="en-US"/>
          </a:p>
        </p:txBody>
      </p:sp>
      <p:pic>
        <p:nvPicPr>
          <p:cNvPr id="8" name="Picture 7"/>
          <p:cNvPicPr>
            <a:picLocks noChangeAspect="1"/>
          </p:cNvPicPr>
          <p:nvPr/>
        </p:nvPicPr>
        <p:blipFill>
          <a:blip r:embed="rId3"/>
          <a:stretch>
            <a:fillRect/>
          </a:stretch>
        </p:blipFill>
        <p:spPr>
          <a:xfrm>
            <a:off x="11485204" y="26513"/>
            <a:ext cx="706795" cy="869902"/>
          </a:xfrm>
          <a:prstGeom prst="rect">
            <a:avLst/>
          </a:prstGeom>
        </p:spPr>
      </p:pic>
    </p:spTree>
    <p:extLst>
      <p:ext uri="{BB962C8B-B14F-4D97-AF65-F5344CB8AC3E}">
        <p14:creationId xmlns:p14="http://schemas.microsoft.com/office/powerpoint/2010/main" val="39883792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6172200" cy="715962"/>
          </a:xfrm>
        </p:spPr>
        <p:txBody>
          <a:bodyPr>
            <a:normAutofit/>
          </a:bodyPr>
          <a:lstStyle/>
          <a:p>
            <a:r>
              <a:rPr lang="en-US" b="1" dirty="0"/>
              <a:t>Precast Columns</a:t>
            </a:r>
            <a:endParaRPr lang="en-US" dirty="0"/>
          </a:p>
        </p:txBody>
      </p:sp>
      <p:pic>
        <p:nvPicPr>
          <p:cNvPr id="542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38601" y="1219201"/>
            <a:ext cx="4154607" cy="547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227CF2CA-4391-4E02-94A7-BDD88E1D87F3}"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94</a:t>
            </a:fld>
            <a:endParaRPr lang="en-US"/>
          </a:p>
        </p:txBody>
      </p:sp>
      <p:pic>
        <p:nvPicPr>
          <p:cNvPr id="8" name="Picture 7"/>
          <p:cNvPicPr>
            <a:picLocks noChangeAspect="1"/>
          </p:cNvPicPr>
          <p:nvPr/>
        </p:nvPicPr>
        <p:blipFill>
          <a:blip r:embed="rId3"/>
          <a:stretch>
            <a:fillRect/>
          </a:stretch>
        </p:blipFill>
        <p:spPr>
          <a:xfrm>
            <a:off x="11457602" y="5921399"/>
            <a:ext cx="706795" cy="869902"/>
          </a:xfrm>
          <a:prstGeom prst="rect">
            <a:avLst/>
          </a:prstGeom>
        </p:spPr>
      </p:pic>
    </p:spTree>
    <p:extLst>
      <p:ext uri="{BB962C8B-B14F-4D97-AF65-F5344CB8AC3E}">
        <p14:creationId xmlns:p14="http://schemas.microsoft.com/office/powerpoint/2010/main" val="19261010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en-US" dirty="0"/>
          </a:p>
          <a:p>
            <a:endParaRPr lang="en-US" dirty="0"/>
          </a:p>
        </p:txBody>
      </p:sp>
      <p:pic>
        <p:nvPicPr>
          <p:cNvPr id="70658" name="Picture 2" descr="C:\PRECAST\T SLABS\P1040617.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04800"/>
            <a:ext cx="8382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C93D6939-4AA5-438C-8910-F3CA0FAFFD87}" type="datetime1">
              <a:rPr lang="en-US" smtClean="0"/>
              <a:t>11/28/2021</a:t>
            </a:fld>
            <a:endParaRPr lang="en-US"/>
          </a:p>
        </p:txBody>
      </p:sp>
      <p:sp>
        <p:nvSpPr>
          <p:cNvPr id="3" name="Footer Placeholder 2"/>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95</a:t>
            </a:fld>
            <a:endParaRPr lang="en-US"/>
          </a:p>
        </p:txBody>
      </p:sp>
      <p:pic>
        <p:nvPicPr>
          <p:cNvPr id="8" name="Picture 7"/>
          <p:cNvPicPr>
            <a:picLocks noChangeAspect="1"/>
          </p:cNvPicPr>
          <p:nvPr/>
        </p:nvPicPr>
        <p:blipFill>
          <a:blip r:embed="rId3"/>
          <a:stretch>
            <a:fillRect/>
          </a:stretch>
        </p:blipFill>
        <p:spPr>
          <a:xfrm>
            <a:off x="11485205" y="5988098"/>
            <a:ext cx="706795" cy="869902"/>
          </a:xfrm>
          <a:prstGeom prst="rect">
            <a:avLst/>
          </a:prstGeom>
        </p:spPr>
      </p:pic>
    </p:spTree>
    <p:extLst>
      <p:ext uri="{BB962C8B-B14F-4D97-AF65-F5344CB8AC3E}">
        <p14:creationId xmlns:p14="http://schemas.microsoft.com/office/powerpoint/2010/main" val="5602605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PRECAST\T SLABS\P104061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81000"/>
            <a:ext cx="8229600"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86A89A79-DA07-4910-BB2B-1BB3D749D84D}"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96</a:t>
            </a:fld>
            <a:endParaRPr lang="en-US"/>
          </a:p>
        </p:txBody>
      </p:sp>
      <p:pic>
        <p:nvPicPr>
          <p:cNvPr id="7" name="Picture 6"/>
          <p:cNvPicPr>
            <a:picLocks noChangeAspect="1"/>
          </p:cNvPicPr>
          <p:nvPr/>
        </p:nvPicPr>
        <p:blipFill>
          <a:blip r:embed="rId3"/>
          <a:stretch>
            <a:fillRect/>
          </a:stretch>
        </p:blipFill>
        <p:spPr>
          <a:xfrm>
            <a:off x="11457602" y="5988098"/>
            <a:ext cx="706795" cy="869902"/>
          </a:xfrm>
          <a:prstGeom prst="rect">
            <a:avLst/>
          </a:prstGeom>
        </p:spPr>
      </p:pic>
    </p:spTree>
    <p:extLst>
      <p:ext uri="{BB962C8B-B14F-4D97-AF65-F5344CB8AC3E}">
        <p14:creationId xmlns:p14="http://schemas.microsoft.com/office/powerpoint/2010/main" val="36332878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514600"/>
            <a:ext cx="8229600" cy="1143000"/>
          </a:xfrm>
        </p:spPr>
        <p:txBody>
          <a:bodyPr/>
          <a:lstStyle/>
          <a:p>
            <a:r>
              <a:rPr lang="en-US" dirty="0"/>
              <a:t>PRECAST FLOORING SYSTEMS</a:t>
            </a:r>
          </a:p>
        </p:txBody>
      </p:sp>
      <p:sp>
        <p:nvSpPr>
          <p:cNvPr id="4" name="Date Placeholder 3"/>
          <p:cNvSpPr>
            <a:spLocks noGrp="1"/>
          </p:cNvSpPr>
          <p:nvPr>
            <p:ph type="dt" sz="half" idx="10"/>
          </p:nvPr>
        </p:nvSpPr>
        <p:spPr/>
        <p:txBody>
          <a:bodyPr/>
          <a:lstStyle/>
          <a:p>
            <a:fld id="{C1349502-1401-4953-AAA9-2C197331956D}"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97</a:t>
            </a:fld>
            <a:endParaRPr lang="en-US"/>
          </a:p>
        </p:txBody>
      </p:sp>
      <p:pic>
        <p:nvPicPr>
          <p:cNvPr id="7" name="Picture 6"/>
          <p:cNvPicPr>
            <a:picLocks noChangeAspect="1"/>
          </p:cNvPicPr>
          <p:nvPr/>
        </p:nvPicPr>
        <p:blipFill>
          <a:blip r:embed="rId2"/>
          <a:stretch>
            <a:fillRect/>
          </a:stretch>
        </p:blipFill>
        <p:spPr>
          <a:xfrm>
            <a:off x="11457602" y="5988098"/>
            <a:ext cx="706795" cy="869902"/>
          </a:xfrm>
          <a:prstGeom prst="rect">
            <a:avLst/>
          </a:prstGeom>
        </p:spPr>
      </p:pic>
    </p:spTree>
    <p:extLst>
      <p:ext uri="{BB962C8B-B14F-4D97-AF65-F5344CB8AC3E}">
        <p14:creationId xmlns:p14="http://schemas.microsoft.com/office/powerpoint/2010/main" val="25492567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371600"/>
            <a:ext cx="8229600" cy="3048000"/>
          </a:xfrm>
        </p:spPr>
        <p:txBody>
          <a:bodyPr>
            <a:normAutofit/>
          </a:bodyPr>
          <a:lstStyle/>
          <a:p>
            <a:r>
              <a:rPr lang="en-US" sz="6000" dirty="0"/>
              <a:t>PRESTRESSED PRECAST </a:t>
            </a:r>
            <a:br>
              <a:rPr lang="en-US" sz="6000" dirty="0"/>
            </a:br>
            <a:r>
              <a:rPr lang="en-US" sz="6000" dirty="0"/>
              <a:t>HOLLOWCORE SLABS</a:t>
            </a:r>
          </a:p>
        </p:txBody>
      </p:sp>
      <p:sp>
        <p:nvSpPr>
          <p:cNvPr id="4" name="Date Placeholder 3"/>
          <p:cNvSpPr>
            <a:spLocks noGrp="1"/>
          </p:cNvSpPr>
          <p:nvPr>
            <p:ph type="dt" sz="half" idx="10"/>
          </p:nvPr>
        </p:nvSpPr>
        <p:spPr/>
        <p:txBody>
          <a:bodyPr/>
          <a:lstStyle/>
          <a:p>
            <a:fld id="{2E90AF99-7DCE-40C7-B2CD-A0C1378616B8}" type="datetime1">
              <a:rPr lang="en-US" smtClean="0"/>
              <a:t>11/28/2021</a:t>
            </a:fld>
            <a:endParaRPr lang="en-US"/>
          </a:p>
        </p:txBody>
      </p:sp>
      <p:sp>
        <p:nvSpPr>
          <p:cNvPr id="5" name="Footer Placeholder 4"/>
          <p:cNvSpPr>
            <a:spLocks noGrp="1"/>
          </p:cNvSpPr>
          <p:nvPr>
            <p:ph type="ftr" sz="quarter" idx="11"/>
          </p:nvPr>
        </p:nvSpPr>
        <p:spPr/>
        <p:txBody>
          <a:bodyPr/>
          <a:lstStyle/>
          <a:p>
            <a:r>
              <a:rPr lang="en-US"/>
              <a:t>METEY ENGINEERING AND CONSULTANCY PVT LTD</a:t>
            </a:r>
          </a:p>
        </p:txBody>
      </p:sp>
      <p:sp>
        <p:nvSpPr>
          <p:cNvPr id="6" name="Slide Number Placeholder 5"/>
          <p:cNvSpPr>
            <a:spLocks noGrp="1"/>
          </p:cNvSpPr>
          <p:nvPr>
            <p:ph type="sldNum" sz="quarter" idx="12"/>
          </p:nvPr>
        </p:nvSpPr>
        <p:spPr/>
        <p:txBody>
          <a:bodyPr/>
          <a:lstStyle/>
          <a:p>
            <a:fld id="{DDC06A91-B13A-404D-A1B7-E4B568BA2786}" type="slidenum">
              <a:rPr lang="en-US" smtClean="0"/>
              <a:t>98</a:t>
            </a:fld>
            <a:endParaRPr lang="en-US"/>
          </a:p>
        </p:txBody>
      </p:sp>
      <p:pic>
        <p:nvPicPr>
          <p:cNvPr id="7" name="Picture 6"/>
          <p:cNvPicPr>
            <a:picLocks noChangeAspect="1"/>
          </p:cNvPicPr>
          <p:nvPr/>
        </p:nvPicPr>
        <p:blipFill>
          <a:blip r:embed="rId2"/>
          <a:stretch>
            <a:fillRect/>
          </a:stretch>
        </p:blipFill>
        <p:spPr>
          <a:xfrm>
            <a:off x="11457602" y="5921399"/>
            <a:ext cx="706795" cy="869902"/>
          </a:xfrm>
          <a:prstGeom prst="rect">
            <a:avLst/>
          </a:prstGeom>
        </p:spPr>
      </p:pic>
    </p:spTree>
    <p:extLst>
      <p:ext uri="{BB962C8B-B14F-4D97-AF65-F5344CB8AC3E}">
        <p14:creationId xmlns:p14="http://schemas.microsoft.com/office/powerpoint/2010/main" val="13889659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dmin\Pictures\HCS 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625600"/>
            <a:ext cx="87630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fld id="{33B97761-30C0-4662-BC53-99B15B7D5BAC}" type="datetime1">
              <a:rPr lang="en-US" smtClean="0"/>
              <a:t>11/28/2021</a:t>
            </a:fld>
            <a:endParaRPr lang="en-US"/>
          </a:p>
        </p:txBody>
      </p:sp>
      <p:sp>
        <p:nvSpPr>
          <p:cNvPr id="4" name="Footer Placeholder 3"/>
          <p:cNvSpPr>
            <a:spLocks noGrp="1"/>
          </p:cNvSpPr>
          <p:nvPr>
            <p:ph type="ftr" sz="quarter" idx="11"/>
          </p:nvPr>
        </p:nvSpPr>
        <p:spPr/>
        <p:txBody>
          <a:bodyPr/>
          <a:lstStyle/>
          <a:p>
            <a:r>
              <a:rPr lang="en-US"/>
              <a:t>METEY ENGINEERING AND CONSULTANCY PVT LTD</a:t>
            </a:r>
          </a:p>
        </p:txBody>
      </p:sp>
      <p:sp>
        <p:nvSpPr>
          <p:cNvPr id="5" name="Slide Number Placeholder 4"/>
          <p:cNvSpPr>
            <a:spLocks noGrp="1"/>
          </p:cNvSpPr>
          <p:nvPr>
            <p:ph type="sldNum" sz="quarter" idx="12"/>
          </p:nvPr>
        </p:nvSpPr>
        <p:spPr/>
        <p:txBody>
          <a:bodyPr/>
          <a:lstStyle/>
          <a:p>
            <a:fld id="{DDC06A91-B13A-404D-A1B7-E4B568BA2786}" type="slidenum">
              <a:rPr lang="en-US" smtClean="0"/>
              <a:t>99</a:t>
            </a:fld>
            <a:endParaRPr lang="en-US"/>
          </a:p>
        </p:txBody>
      </p:sp>
      <p:pic>
        <p:nvPicPr>
          <p:cNvPr id="7" name="Picture 6"/>
          <p:cNvPicPr>
            <a:picLocks noChangeAspect="1"/>
          </p:cNvPicPr>
          <p:nvPr/>
        </p:nvPicPr>
        <p:blipFill>
          <a:blip r:embed="rId3"/>
          <a:stretch>
            <a:fillRect/>
          </a:stretch>
        </p:blipFill>
        <p:spPr>
          <a:xfrm>
            <a:off x="11353800" y="5988098"/>
            <a:ext cx="706795" cy="869902"/>
          </a:xfrm>
          <a:prstGeom prst="rect">
            <a:avLst/>
          </a:prstGeom>
        </p:spPr>
      </p:pic>
    </p:spTree>
    <p:extLst>
      <p:ext uri="{BB962C8B-B14F-4D97-AF65-F5344CB8AC3E}">
        <p14:creationId xmlns:p14="http://schemas.microsoft.com/office/powerpoint/2010/main" val="40480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TotalTime>
  <Words>3395</Words>
  <Application>Microsoft Office PowerPoint</Application>
  <PresentationFormat>Widescreen</PresentationFormat>
  <Paragraphs>736</Paragraphs>
  <Slides>175</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175</vt:i4>
      </vt:variant>
    </vt:vector>
  </HeadingPairs>
  <TitlesOfParts>
    <vt:vector size="184" baseType="lpstr">
      <vt:lpstr>Arial</vt:lpstr>
      <vt:lpstr>Calibri</vt:lpstr>
      <vt:lpstr>Calibri Light</vt:lpstr>
      <vt:lpstr>Corbel</vt:lpstr>
      <vt:lpstr>Times New Roman</vt:lpstr>
      <vt:lpstr>Wingdings</vt:lpstr>
      <vt:lpstr>Office Theme</vt:lpstr>
      <vt:lpstr>Document</vt:lpstr>
      <vt:lpstr>Acrobat Document</vt:lpstr>
      <vt:lpstr>Construction Technologies   for speedy delivery of structures </vt:lpstr>
      <vt:lpstr>HOUSING SINCE THE START</vt:lpstr>
      <vt:lpstr>PowerPoint Presentation</vt:lpstr>
      <vt:lpstr>PowerPoint Presentation</vt:lpstr>
      <vt:lpstr>PowerPoint Presentation</vt:lpstr>
      <vt:lpstr>PowerPoint Presentation</vt:lpstr>
      <vt:lpstr>LOAD BEARING WALL WITH TIMBER ROOF TRUSS </vt:lpstr>
      <vt:lpstr>PowerPoint Presentation</vt:lpstr>
      <vt:lpstr>LOAD BEARING MASONRY CONSTRUCTION </vt:lpstr>
      <vt:lpstr>LOAD BEARING MASONRY CONSTRUCTION</vt:lpstr>
      <vt:lpstr>RCC FRAME  - CONVENTIONAL CONSTRUCTION</vt:lpstr>
      <vt:lpstr>CAST INSITU SYSTEM</vt:lpstr>
      <vt:lpstr>PowerPoint Presentation</vt:lpstr>
      <vt:lpstr>PowerPoint Presentation</vt:lpstr>
      <vt:lpstr>PowerPoint Presentation</vt:lpstr>
      <vt:lpstr>PowerPoint Presentation</vt:lpstr>
      <vt:lpstr>Issues in construction system</vt:lpstr>
      <vt:lpstr>TIME</vt:lpstr>
      <vt:lpstr>Different types of construction technologies for high rise structures for speedy delivery</vt:lpstr>
      <vt:lpstr>SHEAR WALL / MONOLITHIC CONSTRUCTION USING ALUMINUM SHUTTERING</vt:lpstr>
      <vt:lpstr>PowerPoint Presentation</vt:lpstr>
      <vt:lpstr>EWS HOUSING CONSTRUCTION IN A.P  using   MONOLITHIC TYPE OF CONSTRUCTION  with Aluminum formwork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Insulated wall panel construction using shotcreteing of concrete.</vt:lpstr>
      <vt:lpstr>PowerPoint Presentation</vt:lpstr>
      <vt:lpstr>Images of buildings constructed at ANGUL Orissa for JSPL using EPS Panel technology:</vt:lpstr>
      <vt:lpstr>Images of buildings constructed at ANGUL Orissa for JSPL using EPS Panel technology:</vt:lpstr>
      <vt:lpstr>Images of buildings constructed at ANGUL Orissa for JSPL using EPS Panel technology:</vt:lpstr>
      <vt:lpstr>Images of buildings constructed at ANGUL Orissa for JSPL using EPS Panel technology:</vt:lpstr>
      <vt:lpstr>Images of buildings constructed at ANGUL Orissa for JSPL using EPS Panel technology:</vt:lpstr>
      <vt:lpstr>Images of buildings constructed at ANGUL Orissa for JSPL using EPS Panel technology:</vt:lpstr>
      <vt:lpstr>Images of buildings constructed at ANGUL Orissa for JSPL using EPS Panel technology:</vt:lpstr>
      <vt:lpstr>Images of buildings constructed at ANGUL Orissa for JSPL using EPS Panel technology:</vt:lpstr>
      <vt:lpstr>Images of buildings constructed at ANGUL Orissa for JSPL using EPS Panel technology:</vt:lpstr>
      <vt:lpstr>Images of buildings constructed at ANGUL Orissa for JSPL using EPS Panel technology:</vt:lpstr>
      <vt:lpstr>Images of buildings constructed at ANGUL Orissa for JSPL using EPS Panel technology:</vt:lpstr>
      <vt:lpstr>Images of buildings constructed at ANGUL Orissa for JSPL using EPS Panel technology:</vt:lpstr>
      <vt:lpstr>EWS BUILDINGS AT NTR PETA, SRIKAKULAM WITH EPS TECHNOLOGY</vt:lpstr>
      <vt:lpstr>Architectural plan: </vt:lpstr>
      <vt:lpstr>Light gauge steel or cold formed steel construction</vt:lpstr>
      <vt:lpstr>Light gauge steel or cold formed steel construction.</vt:lpstr>
      <vt:lpstr>PowerPoint Presentation</vt:lpstr>
      <vt:lpstr>COMPOSITE CONSTRUCTION</vt:lpstr>
      <vt:lpstr>Composite construction.</vt:lpstr>
      <vt:lpstr>PowerPoint Presentation</vt:lpstr>
      <vt:lpstr>PowerPoint Presentation</vt:lpstr>
      <vt:lpstr>PowerPoint Presentation</vt:lpstr>
      <vt:lpstr>PowerPoint Presentation</vt:lpstr>
      <vt:lpstr>PowerPoint Presentation</vt:lpstr>
      <vt:lpstr>Precast/Prefabricated construction using concrete/steel</vt:lpstr>
      <vt:lpstr>PRECAST ABROAD</vt:lpstr>
      <vt:lpstr>Buildings from Middle east</vt:lpstr>
      <vt:lpstr>Buildings from Middle east</vt:lpstr>
      <vt:lpstr>Buildings from Middle east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Precast Slabs</vt:lpstr>
      <vt:lpstr>Precast Beam &amp; Girders</vt:lpstr>
      <vt:lpstr>Precast Columns</vt:lpstr>
      <vt:lpstr>PowerPoint Presentation</vt:lpstr>
      <vt:lpstr>PowerPoint Presentation</vt:lpstr>
      <vt:lpstr>PRECAST FLOORING SYSTEMS</vt:lpstr>
      <vt:lpstr>PRESTRESSED PRECAST  HOLLOWCORE SLABS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PRECAST                 AND       CAST INSITU SLABS</vt:lpstr>
      <vt:lpstr>PowerPoint Presentation</vt:lpstr>
      <vt:lpstr>PowerPoint Presentation</vt:lpstr>
      <vt:lpstr>PowerPoint Presentation</vt:lpstr>
      <vt:lpstr>PowerPoint Presentation</vt:lpstr>
      <vt:lpstr>Slab form work is eliminated and the requirement to propping is reduced considerably</vt:lpstr>
      <vt:lpstr>The precast plank is providing an unmatched smooth and leveled soffit surface. Only the joints at every 2.5m to 4m have to be levelled with filler before final finishing. Soffit plaster work is not required</vt:lpstr>
      <vt:lpstr>Precast System for Housing</vt:lpstr>
      <vt:lpstr>              PRECAST           BOUNDARY WALLS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PRECAST  WALL  PANELS</vt:lpstr>
      <vt:lpstr>WALL PANELS</vt:lpstr>
      <vt:lpstr>Cladding panels are defined as non-load bearing architectural panels, which only fulfil an enclosing and decorative function in the façade.  The combination of finish and shape contributes to the architectural expression and finished appearance of the structure.</vt:lpstr>
      <vt:lpstr>EXAMPLES IN India precast buildings </vt:lpstr>
      <vt:lpstr>WTC-WORLD TRADE CENTRE, PUNE</vt:lpstr>
      <vt:lpstr>BDA Project</vt:lpstr>
      <vt:lpstr>Office Building  in Hyderabad:  </vt:lpstr>
      <vt:lpstr>Hospital Building:</vt:lpstr>
      <vt:lpstr>Industrial Building in Hyderabad</vt:lpstr>
      <vt:lpstr>Few of the projects carried out by   VME Group, Chennai</vt:lpstr>
      <vt:lpstr>D.R.D.O, CABS HANGER &amp; OFFICES BUILDINGS, BANGALORE.</vt:lpstr>
      <vt:lpstr>NOVOTEL IBIS COMBO HOTEL, CHENNAI. </vt:lpstr>
      <vt:lpstr>KHIVRAJ MOTORS – CAR SHOWROOM, CHENNAI</vt:lpstr>
      <vt:lpstr>CHENNAI SILKS SHOWROOM, TIRUNELVELI</vt:lpstr>
      <vt:lpstr>OFFICE BUILDING – GUINDY, CHENNAI</vt:lpstr>
      <vt:lpstr>LAKESIDE, CHENNAI</vt:lpstr>
      <vt:lpstr>Few of the projects carried out by TEEMAGE, Coimbatore</vt:lpstr>
      <vt:lpstr>M/s TSM Canteen Block </vt:lpstr>
      <vt:lpstr>M/s. Rotary School, Tirupur, Tamilnadu</vt:lpstr>
      <vt:lpstr> M/s. SCM Silks (P) Ltd : Tirupur, Tamil Nadu</vt:lpstr>
      <vt:lpstr>M/s.Christian Medical College   Vellore, Tamil Nadu</vt:lpstr>
      <vt:lpstr>PowerPoint Presentation</vt:lpstr>
      <vt:lpstr>Project Examples- Wall Frame structure with Hollow core slabs</vt:lpstr>
      <vt:lpstr>PowerPoint Presentation</vt:lpstr>
      <vt:lpstr>Novotel Ibis Como Hotel- Chennai</vt:lpstr>
      <vt:lpstr>Novotel Ibis Como Hotel-Project Site snapshot </vt:lpstr>
      <vt:lpstr>Novotel Ibis Como- Complete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details contact.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Construction Technologies   for speedy delivery of structures</dc:title>
  <dc:creator>PRASAD CHUNDURU</dc:creator>
  <cp:lastModifiedBy>Anjaneya Prasad Chunduru</cp:lastModifiedBy>
  <cp:revision>25</cp:revision>
  <dcterms:created xsi:type="dcterms:W3CDTF">2020-06-28T14:09:17Z</dcterms:created>
  <dcterms:modified xsi:type="dcterms:W3CDTF">2021-11-28T17:08:27Z</dcterms:modified>
</cp:coreProperties>
</file>